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ink/ink2.xml" ContentType="application/inkml+xml"/>
  <Override PartName="/ppt/notesSlides/notesSlide1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89"/>
  </p:notesMasterIdLst>
  <p:sldIdLst>
    <p:sldId id="718" r:id="rId2"/>
    <p:sldId id="776" r:id="rId3"/>
    <p:sldId id="725" r:id="rId4"/>
    <p:sldId id="731" r:id="rId5"/>
    <p:sldId id="754" r:id="rId6"/>
    <p:sldId id="726" r:id="rId7"/>
    <p:sldId id="771" r:id="rId8"/>
    <p:sldId id="712" r:id="rId9"/>
    <p:sldId id="740" r:id="rId10"/>
    <p:sldId id="751" r:id="rId11"/>
    <p:sldId id="752" r:id="rId12"/>
    <p:sldId id="728" r:id="rId13"/>
    <p:sldId id="760" r:id="rId14"/>
    <p:sldId id="757" r:id="rId15"/>
    <p:sldId id="801" r:id="rId16"/>
    <p:sldId id="802" r:id="rId17"/>
    <p:sldId id="717" r:id="rId18"/>
    <p:sldId id="729" r:id="rId19"/>
    <p:sldId id="730" r:id="rId20"/>
    <p:sldId id="761" r:id="rId21"/>
    <p:sldId id="773" r:id="rId22"/>
    <p:sldId id="774" r:id="rId23"/>
    <p:sldId id="748" r:id="rId24"/>
    <p:sldId id="555" r:id="rId25"/>
    <p:sldId id="763" r:id="rId26"/>
    <p:sldId id="747" r:id="rId27"/>
    <p:sldId id="741" r:id="rId28"/>
    <p:sldId id="727" r:id="rId29"/>
    <p:sldId id="803" r:id="rId30"/>
    <p:sldId id="787" r:id="rId31"/>
    <p:sldId id="784" r:id="rId32"/>
    <p:sldId id="764" r:id="rId33"/>
    <p:sldId id="780" r:id="rId34"/>
    <p:sldId id="765" r:id="rId35"/>
    <p:sldId id="785" r:id="rId36"/>
    <p:sldId id="722" r:id="rId37"/>
    <p:sldId id="786" r:id="rId38"/>
    <p:sldId id="789" r:id="rId39"/>
    <p:sldId id="783" r:id="rId40"/>
    <p:sldId id="805" r:id="rId41"/>
    <p:sldId id="721" r:id="rId42"/>
    <p:sldId id="742" r:id="rId43"/>
    <p:sldId id="743" r:id="rId44"/>
    <p:sldId id="781" r:id="rId45"/>
    <p:sldId id="713" r:id="rId46"/>
    <p:sldId id="714" r:id="rId47"/>
    <p:sldId id="772" r:id="rId48"/>
    <p:sldId id="766" r:id="rId49"/>
    <p:sldId id="767" r:id="rId50"/>
    <p:sldId id="768" r:id="rId51"/>
    <p:sldId id="769" r:id="rId52"/>
    <p:sldId id="744" r:id="rId53"/>
    <p:sldId id="756" r:id="rId54"/>
    <p:sldId id="715" r:id="rId55"/>
    <p:sldId id="716" r:id="rId56"/>
    <p:sldId id="782" r:id="rId57"/>
    <p:sldId id="724" r:id="rId58"/>
    <p:sldId id="762" r:id="rId59"/>
    <p:sldId id="790" r:id="rId60"/>
    <p:sldId id="800" r:id="rId61"/>
    <p:sldId id="600" r:id="rId62"/>
    <p:sldId id="806" r:id="rId63"/>
    <p:sldId id="625" r:id="rId64"/>
    <p:sldId id="739" r:id="rId65"/>
    <p:sldId id="745" r:id="rId66"/>
    <p:sldId id="746" r:id="rId67"/>
    <p:sldId id="723" r:id="rId68"/>
    <p:sldId id="793" r:id="rId69"/>
    <p:sldId id="733" r:id="rId70"/>
    <p:sldId id="807" r:id="rId71"/>
    <p:sldId id="429" r:id="rId72"/>
    <p:sldId id="735" r:id="rId73"/>
    <p:sldId id="631" r:id="rId74"/>
    <p:sldId id="632" r:id="rId75"/>
    <p:sldId id="604" r:id="rId76"/>
    <p:sldId id="605" r:id="rId77"/>
    <p:sldId id="606" r:id="rId78"/>
    <p:sldId id="753" r:id="rId79"/>
    <p:sldId id="646" r:id="rId80"/>
    <p:sldId id="647" r:id="rId81"/>
    <p:sldId id="736" r:id="rId82"/>
    <p:sldId id="777" r:id="rId83"/>
    <p:sldId id="778" r:id="rId84"/>
    <p:sldId id="755" r:id="rId85"/>
    <p:sldId id="749" r:id="rId86"/>
    <p:sldId id="737" r:id="rId87"/>
    <p:sldId id="738" r:id="rId88"/>
    <p:sldId id="794" r:id="rId89"/>
    <p:sldId id="795" r:id="rId90"/>
    <p:sldId id="796" r:id="rId91"/>
    <p:sldId id="808" r:id="rId92"/>
    <p:sldId id="811" r:id="rId93"/>
    <p:sldId id="809" r:id="rId94"/>
    <p:sldId id="810" r:id="rId95"/>
    <p:sldId id="812" r:id="rId96"/>
    <p:sldId id="813" r:id="rId97"/>
    <p:sldId id="792" r:id="rId98"/>
    <p:sldId id="750" r:id="rId99"/>
    <p:sldId id="791" r:id="rId100"/>
    <p:sldId id="685" r:id="rId101"/>
    <p:sldId id="798" r:id="rId102"/>
    <p:sldId id="799" r:id="rId103"/>
    <p:sldId id="797" r:id="rId104"/>
    <p:sldId id="573" r:id="rId105"/>
    <p:sldId id="574" r:id="rId106"/>
    <p:sldId id="692" r:id="rId107"/>
    <p:sldId id="693" r:id="rId108"/>
    <p:sldId id="696" r:id="rId109"/>
    <p:sldId id="697" r:id="rId110"/>
    <p:sldId id="698" r:id="rId111"/>
    <p:sldId id="699" r:id="rId112"/>
    <p:sldId id="700" r:id="rId113"/>
    <p:sldId id="701" r:id="rId114"/>
    <p:sldId id="705" r:id="rId115"/>
    <p:sldId id="580" r:id="rId116"/>
    <p:sldId id="581" r:id="rId117"/>
    <p:sldId id="582" r:id="rId118"/>
    <p:sldId id="817" r:id="rId119"/>
    <p:sldId id="825" r:id="rId120"/>
    <p:sldId id="826" r:id="rId121"/>
    <p:sldId id="827" r:id="rId122"/>
    <p:sldId id="828" r:id="rId123"/>
    <p:sldId id="831" r:id="rId124"/>
    <p:sldId id="832" r:id="rId125"/>
    <p:sldId id="829" r:id="rId126"/>
    <p:sldId id="830" r:id="rId127"/>
    <p:sldId id="256" r:id="rId128"/>
    <p:sldId id="257" r:id="rId129"/>
    <p:sldId id="324" r:id="rId130"/>
    <p:sldId id="314" r:id="rId131"/>
    <p:sldId id="553" r:id="rId132"/>
    <p:sldId id="554" r:id="rId133"/>
    <p:sldId id="523" r:id="rId134"/>
    <p:sldId id="305" r:id="rId135"/>
    <p:sldId id="322" r:id="rId136"/>
    <p:sldId id="325" r:id="rId137"/>
    <p:sldId id="487" r:id="rId138"/>
    <p:sldId id="319" r:id="rId139"/>
    <p:sldId id="560" r:id="rId140"/>
    <p:sldId id="819" r:id="rId141"/>
    <p:sldId id="818" r:id="rId142"/>
    <p:sldId id="549" r:id="rId143"/>
    <p:sldId id="538" r:id="rId144"/>
    <p:sldId id="539" r:id="rId145"/>
    <p:sldId id="571" r:id="rId146"/>
    <p:sldId id="536" r:id="rId147"/>
    <p:sldId id="484" r:id="rId148"/>
    <p:sldId id="485" r:id="rId149"/>
    <p:sldId id="559" r:id="rId150"/>
    <p:sldId id="540" r:id="rId151"/>
    <p:sldId id="541" r:id="rId152"/>
    <p:sldId id="542" r:id="rId153"/>
    <p:sldId id="543" r:id="rId154"/>
    <p:sldId id="545" r:id="rId155"/>
    <p:sldId id="546" r:id="rId156"/>
    <p:sldId id="572" r:id="rId157"/>
    <p:sldId id="583" r:id="rId158"/>
    <p:sldId id="584" r:id="rId159"/>
    <p:sldId id="585" r:id="rId160"/>
    <p:sldId id="586" r:id="rId161"/>
    <p:sldId id="587" r:id="rId162"/>
    <p:sldId id="588" r:id="rId163"/>
    <p:sldId id="589" r:id="rId164"/>
    <p:sldId id="590" r:id="rId165"/>
    <p:sldId id="591" r:id="rId166"/>
    <p:sldId id="592" r:id="rId167"/>
    <p:sldId id="594" r:id="rId168"/>
    <p:sldId id="595" r:id="rId169"/>
    <p:sldId id="596" r:id="rId170"/>
    <p:sldId id="603" r:id="rId171"/>
    <p:sldId id="820" r:id="rId172"/>
    <p:sldId id="607" r:id="rId173"/>
    <p:sldId id="608" r:id="rId174"/>
    <p:sldId id="609" r:id="rId175"/>
    <p:sldId id="612" r:id="rId176"/>
    <p:sldId id="613" r:id="rId177"/>
    <p:sldId id="614" r:id="rId178"/>
    <p:sldId id="821" r:id="rId179"/>
    <p:sldId id="649" r:id="rId180"/>
    <p:sldId id="653" r:id="rId181"/>
    <p:sldId id="654" r:id="rId182"/>
    <p:sldId id="702" r:id="rId183"/>
    <p:sldId id="684" r:id="rId184"/>
    <p:sldId id="815" r:id="rId185"/>
    <p:sldId id="824" r:id="rId186"/>
    <p:sldId id="814" r:id="rId187"/>
    <p:sldId id="823" r:id="rId188"/>
  </p:sldIdLst>
  <p:sldSz cx="12192000" cy="6858000"/>
  <p:notesSz cx="6858000" cy="9144000"/>
  <p:custDataLst>
    <p:tags r:id="rId19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bur, Alea Ann" initials="WAA" lastIdx="1" clrIdx="0">
    <p:extLst>
      <p:ext uri="{19B8F6BF-5375-455C-9EA6-DF929625EA0E}">
        <p15:presenceInfo xmlns:p15="http://schemas.microsoft.com/office/powerpoint/2012/main" userId="Wilbur, Alea 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87" autoAdjust="0"/>
    <p:restoredTop sz="79518" autoAdjust="0"/>
  </p:normalViewPr>
  <p:slideViewPr>
    <p:cSldViewPr snapToGrid="0">
      <p:cViewPr>
        <p:scale>
          <a:sx n="51" d="100"/>
          <a:sy n="51" d="100"/>
        </p:scale>
        <p:origin x="14" y="422"/>
      </p:cViewPr>
      <p:guideLst/>
    </p:cSldViewPr>
  </p:slideViewPr>
  <p:outlineViewPr>
    <p:cViewPr>
      <p:scale>
        <a:sx n="33" d="100"/>
        <a:sy n="33" d="100"/>
      </p:scale>
      <p:origin x="0" y="-500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5T18:41:54.467" idx="1">
    <p:pos x="10" y="10"/>
    <p:text>Create vertical bar chart to show messy version before switching axis</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144"/>
    </inkml:context>
    <inkml:brush xml:id="br0">
      <inkml:brushProperty name="width" value="0.05" units="cm"/>
      <inkml:brushProperty name="height" value="0.05" units="cm"/>
    </inkml:brush>
  </inkml:definitions>
  <inkml:trace contextRef="#ctx0" brushRef="#br0">6 46 6609,'-6'-40'2742,"6"40"-2679,0 0 1,0 0-1,0-1 0,0 1 0,0 0 0,0 0 0,0 0 0,0-1 0,0 1 1,0 0-1,1 0 0,-1-1 0,0 1 0,0 0 0,0 0 0,0 0 1,0-1-1,0 1 0,1 0 0,-1 0 0,0 0 0,0 0 0,0 0 0,0-1 1,1 1-1,-1 0 0,0 0 0,0 0 0,0 0 0,1 0 0,-1 0 0,0 0 1,0 0-1,0-1 0,1 1 0,-1 0 0,0 0 0,0 0 0,1 0 0,-1 0 1,0 0-1,0 0 0,1 1 0,-1-1 0,0 0 0,0 0 0,0 0 1,1 0-1,10 5 1318,-10-5-1268,5 5 339,1 0 0,-1 0 0,0 1 0,0 0 0,-1 0 0,1 0-1,5 10 1,0 2-72,0 0-1,-2 0 0,0 1 0,9 28 1,-18-46-375,35 125 958,-18-58-570,-10-39-269,-3-12-93,1 0 1,10 26-1,-9-35-379,-4-8-350,-3-4-191,-3-8-3432,3-10 3550,1 13 199,0-44-2131,6 14 441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7.867"/>
    </inkml:context>
    <inkml:brush xml:id="br0">
      <inkml:brushProperty name="width" value="0.05" units="cm"/>
      <inkml:brushProperty name="height" value="0.05" units="cm"/>
    </inkml:brush>
  </inkml:definitions>
  <inkml:trace contextRef="#ctx0" brushRef="#br0">211 278 5953,'0'0'102,"0"0"-1,0 0 0,0 0 1,0 0-1,1 0 0,-1 0 1,0 0-1,0 0 0,0 0 1,0 0-1,1 0 0,-1 0 1,0 0-1,0 0 0,0 0 1,0 0-1,1-1 406,-1 1-406,0 0 1,0 0-1,0 0 0,0-1 1,0 1-1,0 0 0,0 0 1,1 0-1,-1 0 0,0 0 1,0-1-1,0 1 0,0 0 1,0 0-1,0 0 0,0 0 1,0 0-1,0-1 1,0 1-1,0 0 0,0 0 1,0 0-1,0-1 0,-4-7 2639,-5-6-2437,-1 0 0,0 1 0,-21-20 0,29 30-288,0 1 0,-1 0 0,1 0 1,-1 0-1,0 1 0,1-1 0,-1 1 0,0-1 0,0 1 0,0 0 0,0 0 0,0 0 1,0 0-1,0 1 0,0-1 0,0 1 0,0 0 0,-1 0 0,1 0 0,0 0 0,0 1 0,0-1 1,0 1-1,0 0 0,0 0 0,0 0 0,0 0 0,0 0 0,0 1 0,0-1 0,1 1 1,-5 3-1,3-2-22,-1 1 1,1 0-1,0 0 1,0 0-1,1 0 1,0 0-1,-1 1 1,1 0-1,1-1 1,-1 1-1,1 0 1,0 1-1,0-1 1,0 0-1,1 0 1,-2 11-1,3-10-1,0 1 1,0 0-1,1-1 0,0 1 0,1-1 0,-1 1 1,1-1-1,0 0 0,1 1 0,-1-1 0,1 0 1,1 0-1,-1-1 0,1 1 0,0-1 0,5 5 1,0 0 33,1 0 0,0-1 1,1 0-1,0-1 0,0-1 1,21 12-1,6-2 195,-24-11-38,0 1 1,0 1-1,-1-1 0,0 2 0,15 12 0,-26-19-150,1 1-1,-1-1 0,1 1 1,-1 0-1,0 0 0,0 0 0,0 0 1,0 0-1,-1 1 0,0-1 0,1 0 1,-1 1-1,0-1 0,0 1 0,-1-1 1,1 1-1,-1 0 0,0-1 0,0 1 1,0 0-1,0-1 0,-1 1 0,1-1 1,-1 1-1,-2 5 0,1-4-19,0 1 0,-1-1 0,0 1-1,0-1 1,0 0 0,0 0 0,-1 0 0,0 0 0,0-1-1,0 1 1,-1-1 0,0 0 0,0-1 0,-7 5-1,5-4-53,0 0-1,0-1 1,-1 0-1,0 0 1,1-1-1,-1 0 1,0 0-1,0-1 0,0 0 1,0-1-1,0 1 1,-9-2-1,16 1 43,-1 0-1,1-1 1,0 1-1,0 0 1,-1-1-1,1 1 1,0 0-1,0-1 1,0 0-1,0 1 1,0-1-1,0 0 1,0 1-1,0-1 0,0 0 1,0 0-1,0 0 1,0 0-1,0 0 1,1 0-1,-1 0 1,0 0-1,1 0 1,-1-1-1,1 1 1,-1 0-1,1 0 1,0 0-1,-1-1 1,1 1-1,0 0 1,0 0-1,0-2 1,-1-5 65,2 0 0,-1 0 1,1 0-1,1-9 0,-1 16-56,39-169 1777,-25 115-1252,11-37 228,4 1 0,41-88 0,-67 170-765,-2 5-1,0-1 0,0 1 0,0 0 0,0 0 1,1-1-1,0 1 0,0 1 0,4-5 0,-4 6-121,-2 4-241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2.453"/>
    </inkml:context>
    <inkml:brush xml:id="br0">
      <inkml:brushProperty name="width" value="0.05" units="cm"/>
      <inkml:brushProperty name="height" value="0.05" units="cm"/>
    </inkml:brush>
  </inkml:definitions>
  <inkml:trace contextRef="#ctx0" brushRef="#br0">611 140 3257,'1'-4'404,"0"0"0,-1 0 0,1 0-1,-1 0 1,1-1 0,-1 1 0,-1 0 0,1 0 0,-1 0 0,1 0 0,-1-1 0,0 1 0,-1 0 0,1 0 0,-1 0 0,1 1 0,-6-8 0,4 7-151,0 0 0,-1 0 0,0 1 0,1 0 0,-1-1 0,0 1 0,-1 1 1,1-1-1,-1 1 0,1-1 0,-1 1 0,0 1 0,1-1 0,-6-1 0,-1 0 6,-1 0 24,0 0-1,-1 0 1,-20-1 0,18 4-191,1 0 1,-1 1-1,1 1 1,0 1-1,0 0 1,0 0-1,0 1 1,1 1-1,-1 1 1,1 0-1,-15 10 0,11-6-87,0 2 0,2 0 0,-1 1-1,2 1 1,0 0 0,0 1-1,-20 30 1,14-14-44,1 1 1,2 2 0,1-1-1,2 2 1,-10 38-1,19-54 8,-4 26-1,8-37 27,0 0 0,1 0 0,0 0 0,0 0 0,3 13 0,-3-18 5,1 0 0,0 0-1,0 0 1,0 0 0,0-1 0,0 1 0,1 0 0,-1-1 0,1 1-1,-1-1 1,1 1 0,0-1 0,0 0 0,0 1 0,1-1 0,-1 0-1,0-1 1,1 1 0,-1 0 0,1-1 0,0 1 0,-1-1 0,1 0-1,0 0 1,0 0 0,3 1 0,2-1 3,-1 0 1,1-1-1,0 0 0,-1 0 1,1-1-1,0 1 0,-1-2 1,1 1-1,7-3 0,162-59 27,-103 34-16,94-31 31,-119 45-29,76-14 1,-96 25-21,-1 1 0,1 1 0,0 2 1,52 5-1,-69-3 36,0 0 0,1 1 0,-2 1-1,1 0 1,0 0 0,-1 1 0,0 1 0,0 0 0,-1 0 0,1 1 0,-1 1 0,-1 0-1,1 0 1,-1 0 0,-1 1 0,0 1 0,0-1 0,-1 2 0,0-1 0,-1 0-1,7 16 1,-9-18 39,-2 0-1,1 0 0,-1 0 1,0 0-1,-1 1 0,0-1 1,0 0-1,-1 1 1,0-1-1,-2 17 0,0-13-4,-1 0 1,-1-1-1,1 1 0,-2-1 1,1 0-1,-14 20 0,4-9-34,-1-2 1,-2 0-1,0-1 1,-1 0-1,0-2 0,-32 24 1,21-21-67,0-1 1,-46 22 0,53-31-59,-1-1 1,0-1-1,0 0 1,-30 4-1,42-10-82,0-1-1,0 0 0,-16-1 1,24 0 33,0 0 1,1 0-1,-1-1 1,0 1-1,0-1 0,1 0 1,-1 1-1,0-1 1,1-1-1,-1 1 1,1 0-1,-1-1 0,1 1 1,0-1-1,0 0 1,0 1-1,-3-4 1,4 4-38,0 0-1,1 0 1,-1 0 0,1 0 0,-1 0 0,1 0 0,-1 0 0,1 0 0,0 0 0,0 0 0,-1 0 0,1-1 0,0 1 0,0 0 0,0 0 0,0 0 0,1-1 0,7-25-3264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073"/>
    </inkml:context>
    <inkml:brush xml:id="br0">
      <inkml:brushProperty name="width" value="0.05" units="cm"/>
      <inkml:brushProperty name="height" value="0.05" units="cm"/>
    </inkml:brush>
  </inkml:definitions>
  <inkml:trace contextRef="#ctx0" brushRef="#br0">365 378 5953,'2'-1'447,"0"0"0,0-1 0,0 1-1,0-1 1,0 1 0,-1-1 0,1 0 0,-1 1 0,1-1-1,-1 0 1,0 0 0,2-4 0,-1 2-167,-1 0 1,0 1 0,0-1 0,0 0 0,-1 0-1,1 1 1,-1-6 0,0-2 11,-1 1 0,-1 0 0,0-1-1,-6-18 1,1 9-62,-1 0 0,-2 1 0,0 0 0,-17-25 0,18 33-180,1-1 0,-1 1 0,-1 1 0,0-1 1,-1 2-1,0 0 0,-14-10 0,18 15-44,0-1 0,0 2 0,-1-1 0,1 1 0,-1 0 0,1 1-1,-1 0 1,0 0 0,0 0 0,0 1 0,0 0 0,0 1 0,-14 1 0,17-1-7,1 1 0,-1 0 0,1 0 0,-1 0-1,1 1 1,0 0 0,-1 0 0,1 0 0,0 0 0,0 0 0,1 1 0,-1 0 0,0 0-1,1 0 1,0 0 0,-1 0 0,1 1 0,-2 3 0,1 0-5,0-1-1,1 0 1,0 1 0,0 0 0,1 0 0,-1 0-1,1 0 1,1 0 0,0 0 0,-1 11 0,2 0-11,1 0 1,0 0-1,1 0 1,1-1 0,1 1-1,9 24 1,4 5 51,48 90 1,-46-101 109,2-1-1,36 47 1,-45-67-29,1 0 0,1-1 0,0-1 0,0-1 0,2 0 0,-1 0-1,21 10 1,-29-18-67,0-1 0,1 0 0,-1 0 0,1 0 0,-1-1-1,1 0 1,0-1 0,0 0 0,0 0 0,0 0 0,-1-1-1,1-1 1,0 1 0,0-1 0,0 0 0,12-4 0,-8 0-23,0 0 1,0 0-1,-1-1 1,0 0-1,0-1 0,-1-1 1,0 1-1,0-2 1,13-14-1,-1 0-98,31-43-1,-44 52-328,0 0 0,-1 0 0,-1 0 0,0-1 0,6-21 0,-11 30-222,-1-1-1,1 1 1,-1-1 0,-1 0-1,1 1 1,-1-1-1,0 0 1,0 0 0,-1 1-1,0-1 1,-3-9 0,0 3-1821,-9-16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3.432"/>
    </inkml:context>
    <inkml:brush xml:id="br0">
      <inkml:brushProperty name="width" value="0.05" units="cm"/>
      <inkml:brushProperty name="height" value="0.05" units="cm"/>
    </inkml:brush>
  </inkml:definitions>
  <inkml:trace contextRef="#ctx0" brushRef="#br0">449 669 4513,'5'4'716,"-1"0"1,1 0 0,-1 0-1,1-1 1,0 0-1,6 3 1,-70-19 3804,30 4-3993,0-1 1,1-2-1,0 0 0,1-2 1,1-1-1,-46-34 1,55 35-352,1-1 1,0 0-1,1-1 1,1 0-1,0-1 1,1-1-1,1 0 1,1-1-1,0 0 1,-11-30 0,16 33-63,1-1 0,0 1 0,1-1 1,1 0-1,1 0 0,0 0 1,1-1-1,1 1 0,0 0 1,2 0-1,0 0 0,4-18 1,-1 17-56,7-18 0,-10 31-164,0 0 0,1 1 0,-1-1 0,1 0 0,0 1 0,0 0 1,1 0-1,5-6 0,-9 9-44,1 0 1,0 1-1,0-1 1,0 0 0,-1 1-1,1-1 1,0 1-1,0-1 1,0 1-1,0-1 1,0 1 0,0 0-1,0-1 1,0 1-1,0 0 1,0 0 0,0 0-1,0 0 1,1 0-1,-1 0 1,0 0-1,0 0 1,0 0 0,0 0-1,0 0 1,0 1-1,0-1 1,0 1 0,0-1-1,0 0 1,0 1-1,0 0 1,-1-1-1,1 1 1,0-1 0,1 3-1,16 16-3973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4.348"/>
    </inkml:context>
    <inkml:brush xml:id="br0">
      <inkml:brushProperty name="width" value="0.05" units="cm"/>
      <inkml:brushProperty name="height" value="0.05" units="cm"/>
    </inkml:brush>
  </inkml:definitions>
  <inkml:trace contextRef="#ctx0" brushRef="#br0">1 439 4057,'1'1'737,"0"-1"-1,0 1 1,1 0 0,-1 0 0,0-1-1,0 1 1,0 0 0,0 0 0,0 0 0,1 1-1,-2-1-692,1-1-1,-1 0 0,0 0 1,0 0-1,1 1 1,-1-1-1,0 0 0,0 0 1,0 1-1,1-1 1,-1 0-1,0 1 0,0-1 1,0 0-1,0 1 0,0-1 1,0 0-1,1 1 1,-1-1-1,0 0 0,0 1 1,0-1-1,0 0 1,0 1-1,0-1 0,-1 0 1,1 1-1,0-1 1,0 0-1,0 1 0,0-1 1,0 0-1,0 1 0,-1-1 1,1 0-1,0 0 1,0 1-1,0-1 0,-1 0 1,1 0-1,0 1 1,0-1-1,-1 0 0,1 1 1,0-1-28,-4 1 237,3-3 60,4-2 468,70-87 109,-64 78-708,0-1 0,0 0-1,-2 0 1,8-18-1,12-54 524,-23 72-624,1-4 34,-1 0 0,-1-1 1,2-18-1,-5 29-431,0 1 1,0-1 0,-1 1 0,0-1 0,0 1 0,-1-1-1,0 1 1,0 0 0,-6-13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364"/>
    </inkml:context>
    <inkml:brush xml:id="br0">
      <inkml:brushProperty name="width" value="0.05" units="cm"/>
      <inkml:brushProperty name="height" value="0.05" units="cm"/>
    </inkml:brush>
  </inkml:definitions>
  <inkml:trace contextRef="#ctx0" brushRef="#br0">11 430 3825,'-2'1'4075,"-5"1"1285,5-1-4179,2-1-1122,0 0 1,0 0-1,0 0 0,0 0 0,0 0 0,0 0 0,0 0 0,0 0 0,0 0 0,0 0 0,0 0 0,0 1 0,0-1 0,0 0 0,0 0 1,1 1 1121,-1-1-1122,0 0 0,0 0 0,0 0 0,0 0 0,1 0 0,25 16 511,161 83 248,-94-50-551,45 20 89,-93-49-221,51 14 0,49 2 37,-144-36-172,1 0 0,0 1 1,-1-1-1,1 0 1,-1 0-1,1 0 0,0 0 1,-1 0-1,1-1 0,2 0 1,-4 1 0,1 0 1,-1 0 0,1-1 0,-1 1 0,0 0-1,1 0 1,-1-1 0,0 1 0,1 0-1,-1-1 1,0 1 0,1-1 0,-1 1 0,0 0-1,0-1 1,0 1 0,0-1 0,1 1-1,-1-1 1,0 1 0,0-1 0,0 1 0,0-1-1,0 1 1,0-1 0,0 1 0,0 0 0,0-1-1,0 1 1,0-1 0,0 1 0,-1-1-1,1 1 1,0-1 0,0 1 0,0 0 0,-1-1-1,1 0 1,-3-6 80,-1 0-1,0 0 1,0 0 0,-6-7-1,-9-14 107,-48-87 264,-72-112-137,47 113-209,-6-10-21,42 43-2,49 73-73,7 7-31,0 1 0,0 0-1,0 0 1,0 0-1,0 0 1,0 0-1,0 0 1,-1-1-1,1 1 1,0 0-1,0 0 1,0 0 0,0 0-1,0 0 1,0 0-1,-1 0 1,1 0-1,0 0 1,0 0-1,0-1 1,0 1-1,0 0 1,-1 0-1,1 0 1,0 0 0,0 0-1,0 0 1,0 0-1,0 0 1,-1 0-1,1 0 1,0 0-1,0 0 1,0 0-1,0 0 1,-1 1 0,1-1-1,0 0 1,0 0-1,0 0 1,0 0-1,0 0 1,0 0-1,-1 0 1,1 0-1,0 0 1,0 1-1,0-1 1,0 0 0,0 0-1,0 0 1,0 0-1,0 0 1,0 0-1,-1 1 1,1-1-1,0 0 1,3 6-4352,0-4 1986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5.707"/>
    </inkml:context>
    <inkml:brush xml:id="br0">
      <inkml:brushProperty name="width" value="0.05" units="cm"/>
      <inkml:brushProperty name="height" value="0.05" units="cm"/>
    </inkml:brush>
  </inkml:definitions>
  <inkml:trace contextRef="#ctx0" brushRef="#br0">1 0 8442,'33'39'3641,"4"0"191,6 10-1767,1-4-793,5 2-168,-10-7-440,-1 0-39,-6-12-329,-5-4-88,-7-13-328,-5-7-432,-6-10-537,-9-12-791,-9-5-465,-14-10-1935,-8-1 191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177"/>
    </inkml:context>
    <inkml:brush xml:id="br0">
      <inkml:brushProperty name="width" value="0.05" units="cm"/>
      <inkml:brushProperty name="height" value="0.05" units="cm"/>
    </inkml:brush>
  </inkml:definitions>
  <inkml:trace contextRef="#ctx0" brushRef="#br0">212 114 4625,'0'-6'489,"-1"0"0,1 0-1,-1 0 1,0 0 0,0 0 0,-1 1-1,0-1 1,0 0 0,0 1 0,-4-8-1,4 10-211,0 0-1,-1 0 0,1 0 0,0 0 1,-1 1-1,0-1 0,0 0 0,0 1 1,0 0-1,0 0 0,0 0 0,0 0 1,-1 1-1,1-1 0,-1 1 0,1-1 1,-7 0-1,5 1-100,0 1 0,-1-1 1,1 1-1,0 0 0,0 0 0,0 1 1,0 0-1,0 0 0,0 0 0,0 0 1,0 1-1,0 0 0,0 0 0,0 0 1,-6 4-1,7-3-143,1-1 0,-1 1 0,1 0 1,0 0-1,0 0 0,0 0 0,0 1 1,0-1-1,1 1 0,0-1 0,-1 1 1,1 0-1,1 0 0,-1 0 0,1 0 1,-1 0-1,1 1 0,-1 6 0,2-4-25,0 1-1,0-1 0,1 0 0,-1 0 1,2 1-1,-1-1 0,1 0 1,0 0-1,4 9 0,2 2 15,1-1 0,16 23 0,2-4 230,1 0 1,2-2-1,43 38 1,-58-58-66,0-2 1,1 0 0,0 0 0,1-2-1,0 0 1,24 10 0,-32-16-103,0-1-1,1 0 1,-1-1 0,1 0-1,-1 0 1,1-1 0,0-1-1,0 1 1,-1-2 0,1 1-1,0-1 1,0-1 0,-1 0-1,16-4 1,-8-1 35,0 0 0,0-1 0,-1-1 0,19-13 0,-26 16-99,0-1 0,0 0 1,-1-1-1,0 0 0,0 0 0,-1-1 0,0 0 1,8-13-1,-14 21-136,0 0 0,-1 0 0,1-1 0,0 1 0,-1 0 1,1 0-1,-1-1 0,0 1 0,1 0 0,-1-1 0,0 1 0,0 0 0,0-1 0,0 1 0,0-1 1,0 1-1,0 0 0,0-1 0,0 1 0,-1 0 0,1-1 0,0 1 0,-1 0 0,0 0 0,1-1 1,-1 1-1,0 0 0,1 0 0,-1 0 0,0 0 0,-1-2 0,0 2-157,-4-4-1789,1 0 0,-9-9 0,1-4-2042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6.647"/>
    </inkml:context>
    <inkml:brush xml:id="br0">
      <inkml:brushProperty name="width" value="0.05" units="cm"/>
      <inkml:brushProperty name="height" value="0.05" units="cm"/>
    </inkml:brush>
  </inkml:definitions>
  <inkml:trace contextRef="#ctx0" brushRef="#br0">181 528 6849,'-1'-1'400,"1"0"0,0 0-1,0 0 1,-1 0-1,1 0 1,0 0-1,0 0 1,0 1-1,0-1 1,0 0-1,0 0 1,0 0-1,1 0 1,-1-1-1,6-17 951,-1 6-747,2-16-104,-1 0 0,-1-1 0,-2 1 0,0-58 0,-4 64-429,-1 0 1,-2 0-1,0 1 0,-1-1 0,-1 1 0,-1 1 1,-10-23-1,14 38-65,0 0 1,-1 0 0,0 0-1,0 0 1,0 0-1,-1 1 1,0 0 0,-7-6-1,10 9 0,-1 0-1,1 0 1,-1 0-1,1 1 1,-1-1-1,0 1 1,1 0-1,-1 0 1,0 0-1,0 0 1,0 0-1,0 1 1,0-1-1,0 1 1,0 0-1,0 0 1,0 0-1,0 0 1,0 0-1,0 1 1,-5 1-1,5-1 2,-1 1-1,1-1 0,0 1 0,0 0 1,0 0-1,0 0 0,0 1 1,0-1-1,1 1 0,-1-1 1,1 1-1,0 0 0,0 0 1,0 0-1,0 0 0,0 0 1,0 0-1,1 1 0,0-1 1,0 1-1,0-1 0,-1 6 1,0 3 3,1-1 0,0 1 1,0-1-1,2 1 0,2 20 1,2 1 24,14 41-1,-16-62-8,5 17 164,2-1 0,21 44 1,-22-54 39,2 0 1,-1-1 0,2-1 0,23 27-1,-28-36-129,0-1 0,0 0-1,1 0 1,0 0 0,0-1 0,0 0-1,0-1 1,1 0 0,0 0 0,0-1-1,0 0 1,0-1 0,0 1-1,1-2 1,-1 1 0,15-1 0,-9-1-34,-1-1 1,1-1-1,-1 0 1,0-1-1,0-1 1,0 0-1,0-1 1,-1 0-1,1-1 1,13-9-1,0-2-330,-1-1 0,0-2 0,30-30 0,-53 47-120,0 0-1,0-1 0,-1 1 1,1-1-1,2-5 1,7-20-5735,-8 15 2228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1T21:45:13.824"/>
    </inkml:context>
    <inkml:brush xml:id="br0">
      <inkml:brushProperty name="width" value="0.05" units="cm"/>
      <inkml:brushProperty name="height" value="0.05" units="cm"/>
      <inkml:brushProperty name="color" value="#00A0D7"/>
    </inkml:brush>
  </inkml:definitions>
  <inkml:trace contextRef="#ctx0" brushRef="#br0">78 45 9754,'-78'-45'0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081"/>
    </inkml:context>
    <inkml:brush xml:id="br0">
      <inkml:brushProperty name="width" value="0.05" units="cm"/>
      <inkml:brushProperty name="height" value="0.05" units="cm"/>
    </inkml:brush>
  </inkml:definitions>
  <inkml:trace contextRef="#ctx0" brushRef="#br0">239 13 7250,'-7'-3'1247,"0"1"0,-1-1 0,-13-1 0,17 3-990,0 1 1,1 0-1,-1 0 1,0 0-1,1 1 0,-1-1 1,0 1-1,1 0 1,-1 0-1,-6 3 1,2 1-36,-1 0 0,1 0 0,1 1 0,-1 0 0,1 1 0,0-1 0,0 1 0,1 1 0,-10 14 0,5-6 69,1 0 1,2 1 0,-1 0-1,-6 21 1,12-30-141,1 1-1,-1 0 1,1 0-1,1 0 1,0 1-1,0-1 1,1 16-1,1-23-122,-1 0-1,0 0 1,1 0 0,-1 0-1,1 0 1,0 1-1,-1-1 1,1 0 0,0-1-1,0 1 1,1 0-1,-1 0 1,0 0-1,1-1 1,-1 1 0,1 0-1,-1-1 1,3 2-1,-2-2-18,0 0 0,0 0 1,0 0-1,1 0 0,-1 0 0,0-1 0,0 1 0,1-1 0,-1 0 0,0 1 0,0-1 0,1 0 0,-1-1 0,0 1 0,1 0 0,-1 0 0,0-1 0,3-1 0,25-9 3,0-2-1,46-28 1,-50 27 4,7-4-35,44-17 0,-66 31 18,0 0-1,0 1 1,0 0-1,1 1 1,-1 1 0,1-1-1,0 2 1,14 0-1,-20 1 26,0 0-1,0 0 1,0 0-1,0 1 1,-1 0-1,1 0 1,-1 0-1,1 1 1,-1 0-1,0 0 0,0 0 1,0 1-1,0-1 1,-1 1-1,1 0 1,-1 1-1,6 7 1,-4-4 102,-1 1 0,1 1 1,-2-1-1,1 1 0,-1-1 1,-1 1-1,0 0 0,0 0 1,2 17-1,-3-2 129,-2-1-1,0 1 1,-1-1-1,-1 0 1,-11 48-1,7-50-178,0 0 0,-1 0 0,-1 0 0,-2-1 0,-21 39 0,11-30-927,0-1 0,-2-1 0,-43 43-1,0-3-6073,34-31 2500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57.861"/>
    </inkml:context>
    <inkml:brush xml:id="br0">
      <inkml:brushProperty name="width" value="0.05" units="cm"/>
      <inkml:brushProperty name="height" value="0.05" units="cm"/>
    </inkml:brush>
  </inkml:definitions>
  <inkml:trace contextRef="#ctx0" brushRef="#br0">6 79 4889,'18'-41'11562,"-18"42"-11503,-7 6 1878,7-7-1935,-1 1 0,1-1 0,0 0 0,0 1 0,0-1 1,0 0-1,0 1 0,0-1 0,0 1 0,0-1 0,0 0 1,0 1-1,0-1 0,0 0 0,1 1 0,-1-1 0,0 0 0,0 1 1,0-1-1,0 0 0,1 1 0,-1-1 0,0 0 0,0 0 1,0 1-1,1-1 0,-1 0 0,0 0 0,0 1 0,1-1 1,-1 0-1,0 0 0,1 0 0,-1 0 0,0 1 0,1-1 0,-1 0 1,0 0-1,1 0 0,-1 0 0,0 0 0,1 0 0,-1 0 1,1 0-1,-1 0 0,0 0 0,1 0 0,-1 0 0,0 0 1,1 0-1,-1 0 0,0 0 0,1-1 0,-1 1 0,0 0 0,1 0 1,-1 0-1,0 0 0,0-1 0,1 1 0,-1 0 0,2-2-3,0 1 0,0 0 0,-1-1 0,1 1 0,0 0 0,-1-1 0,1 0 0,1-2 0,-3 3 10,1 0 0,0 0 0,-1-1 0,1 1 1,-1 0-1,0 0 0,1-1 0,-1 1 0,0 0 1,0-1-1,0 1 0,0 0 0,0-1 0,0 1 1,0 0-1,0 0 0,0-1 0,-1 1 0,1 0 1,-1-2-1,1 2 17,-1 1-1,0-1 1,1 0 0,-1 0 0,0 1 0,0-1-1,0 0 1,1 1 0,-1-1 0,0 1-1,0-1 1,0 1 0,0-1 0,0 1-1,0 0 1,0 0 0,0-1 0,0 1 0,0 0-1,0 0 1,0 0 0,0 0 0,0 0-1,-2 0 1,2 0 1,0 1-1,0-1 1,0 0-1,0 1 1,0-1-1,0 1 1,0-1-1,0 1 1,0-1-1,0 1 1,0 0-1,0-1 1,0 1-1,1 0 1,-1 0-1,0-1 1,0 1-1,1 0 1,-1 0-1,0 0 1,1 0-1,-1 2 1,0-1-5,0-1 1,1 1 0,-1-1-1,1 1 1,0-1 0,-1 1-1,1-1 1,0 1 0,0 0-1,0-1 1,0 1 0,0-1-1,0 1 1,1 0 0,0 2-1,0-3-13,0 0-1,0 0 0,0 0 1,0 0-1,0 0 0,0 0 1,1 0-1,-1 0 0,1 0 1,-1-1-1,0 1 0,1 0 1,-1-1-1,1 1 0,2 0 1,0-1-9,0 1 1,0 0 0,0-1-1,0 0 1,0 0 0,0 0-1,0 0 1,4-1-1,0 0 5,0-2-332,-6-1 1006,-3 1-2016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09.769"/>
    </inkml:context>
    <inkml:brush xml:id="br0">
      <inkml:brushProperty name="width" value="0.05" units="cm"/>
      <inkml:brushProperty name="height" value="0.05" units="cm"/>
    </inkml:brush>
  </inkml:definitions>
  <inkml:trace contextRef="#ctx0" brushRef="#br0">811 54 5417,'72'-44'2635,"-52"34"-363,-13 11-671,-4 0-1021,0-1-162,-3 0-362,0 0 0,0 0 0,1 0-1,-1 0 1,0 0 0,0 0-1,0 0 1,1 0 0,-1 0 0,0 0-1,0 0 1,0 0 0,1 0 0,-1 0-1,0 0 1,0 0 0,0 0-1,1 0 1,-1 0 0,0 0 0,0 0-1,0 0 1,1 0 0,-1 1-1,0-1 1,0 0 0,0 0 0,0 0-1,1 0 1,-1 0 0,0 1-1,0-1 1,0 0 0,0 0 0,0 0-1,0 1 1,0-1 0,1 0-1,-1 0 1,0 0 0,0 1 0,0-1-1,0 0 1,0 0 0,0 0-1,0 1 1,0-1 0,0 0 0,0 0-1,0 0 1,0 1 0,0-1 0,-1 0-1,1 0 1,0 0 0,0 1-1,0-1 1,0 0 0,0 0 0,0 0-1,0 1 1,-1-1 0,0 7 1216,1-7-1256,-1 3 57,0 1 0,-1-1 0,1 0 0,0 0 0,-1 0 0,0 0 0,1 0 0,-4 3 0,-123 155 1260,86-110-943,-81 88 573,-16 4-131,132-136-812,-1 1 0,1 0 0,1 0 0,-1 0 0,1 1 0,-7 14 0,10-16-41,-2 4 164,16-27 83,-7 9-205,3-4 5,37-55 142,-30 48 54,20-39 1,-31 50-201,-1 1 0,0 0 0,0-1 0,0 1 1,-1-1-1,0 0 0,-1 1 0,1-1 0,-1 0 0,0 0 0,-1 1 1,0-1-1,-2-9 0,1 8-14,0 0-1,0 0 1,-1 1 0,0-1-1,-1 1 1,0-1 0,0 1 0,0 0-1,-1 1 1,-9-11 0,3 6-25,0 2 0,-1 0 1,0 0-1,-1 1 0,1 0 1,-1 1-1,-1 1 1,0 0-1,-26-7 0,23 8-20,-1 2-1,1 0 0,-1 1 0,0 1 1,0 0-1,0 1 0,-29 5 1,36-3 56,1 0 0,0 0 0,0 1 0,0 1 0,1-1 0,-1 2 0,1-1 0,-13 10 0,17-11 27,0 1 0,0 0 0,1 0 0,-1 1 0,1-1 0,0 1-1,1 0 1,-1 0 0,1 1 0,0-1 0,0 0 0,1 1 0,-1 0-1,1 0 1,-1 6 0,1-4 44,1 0-1,1 0 1,0-1 0,0 1-1,0 0 1,1-1 0,0 1-1,0 0 1,1-1 0,0 1-1,0-1 1,1 0 0,4 9-1,3 2 161,0 0-1,1-2 0,24 30 1,-15-24-45,1-1-1,2-1 1,34 25 0,-48-39-168,8 6-34,0-1 0,29 14 0,-45-25-23,-1 1 0,1-1 0,-1 0 0,1 1 0,-1-1 0,1 0 0,-1 0-1,1 1 1,-1-1 0,1 0 0,0 0 0,-1 0 0,1 0 0,-1 0 0,1 0 0,-1 0 0,1 0 0,0 0 0,-1 0-1,1 0 1,-1 0 0,1 0 0,-1 0 0,1-1 0,0 1 0,-1 0 0,1 0 0,-1-1 0,1 1 0,-1 0 0,1-1-1,-1 1 1,0 0 0,1-1 0,-1 1 0,1-1 0,-1 1 0,1-1 0,0-2-531,0 0 0,-1 1 0,1-1 0,-1 0 1,1 1-1,-1-6 0,1-3-1977,2-4-2283,-2-2-276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0.819"/>
    </inkml:context>
    <inkml:brush xml:id="br0">
      <inkml:brushProperty name="width" value="0.05" units="cm"/>
      <inkml:brushProperty name="height" value="0.05" units="cm"/>
    </inkml:brush>
  </inkml:definitions>
  <inkml:trace contextRef="#ctx0" brushRef="#br0">30 80 4897,'-29'-29'2249,"47"42"3702,9 1-3764,31 10-538,5 5 133,-43-19-1211,32 12 1,-44-20-530,35 13 149,71 12 1,-110-26-186,1-1 0,0 0-1,0 0 1,0 0 0,0 0 0,7-2-1,-10 2 3,0-1-1,0 1 0,0-1 0,-1 1 1,1-1-1,0 0 0,-1 0 0,1 0 0,-1 0 1,1 0-1,-1 0 0,1 0 0,-1-1 0,0 1 1,1 0-1,-1-1 0,0 1 0,0-1 1,0 1-1,1-3 0,-1 1 1,0 1 1,0 0-1,0 0 1,0-1-1,-1 1 0,1 0 1,-1-1-1,1 1 1,-1 0-1,0-1 0,0 1 1,0-1-1,0 1 1,-1 0-1,1-1 0,-1 1 1,1 0-1,-1-1 1,-1-2-1,0 2-7,-6-15 3,-16-22 0,20 35-13,0-1 0,0 2 0,0-1 0,-1 0 0,1 1 0,-1 0 0,0 0 0,-8-4 0,4 3 49,0 1 0,0 1 0,0 0 1,-1 0-1,1 1 0,-1 0 0,1 1 0,-1 0 0,0 0 0,1 1 1,-1 0-1,0 1 0,1 0 0,-1 0 0,0 1 0,1 1 0,0 0 1,-1 0-1,1 0 0,1 1 0,-1 1 0,0-1 0,1 1 0,0 1 1,0 0-1,1 0 0,-1 0 0,1 1 0,-8 10 0,11-11 40,0 0-1,1 1 1,0 0 0,0 0-1,0 0 1,1 0-1,0 0 1,0 1 0,1-1-1,-1 0 1,2 1-1,-1-1 1,1 9-1,1-4-13,0 0 0,0 0-1,1 0 1,1-1 0,0 1-1,1-1 1,6 16-1,-6-20-30,0 1 0,1-1-1,-1-1 1,2 1 0,-1-1-1,1 1 1,-1-1 0,2-1-1,-1 1 1,1-1 0,10 6-1,-7-6-24,0 1 0,0-2 0,1 1 0,0-1 0,0-1 0,0 0 0,17 2 0,-14-3-156,-9-1 189,-1 0 0,1-1 0,0 0 0,0 1 0,6-2 0,-10 1-120,0 0 1,1-1-1,-1 1 0,0 0 1,0-1-1,0 1 0,0-1 1,0 1-1,0-1 0,0 0 1,0 1-1,0-1 0,0 0 1,0 0-1,0 0 0,0 0 1,0 0-1,-1 0 0,1 0 1,0 0-1,-1 0 0,1 0 1,-1 0-1,1 0 0,-1-2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427"/>
    </inkml:context>
    <inkml:brush xml:id="br0">
      <inkml:brushProperty name="width" value="0.05" units="cm"/>
      <inkml:brushProperty name="height" value="0.05" units="cm"/>
    </inkml:brush>
  </inkml:definitions>
  <inkml:trace contextRef="#ctx0" brushRef="#br0">1074 575 6385,'3'1'600,"1"0"0,-1-1 0,0 1 0,1-1 0,-1 0 0,1 0 0,-1 0 0,0-1 0,1 1 0,-1-1 0,0 0 0,5-1 0,-4 0-193,0 0 0,0 0 0,0 0 0,0-1 0,0 1 0,-1-1 0,1 0 0,4-5 0,-4 4-252,0-1 0,-1 1 0,0 0 0,0-1-1,0 0 1,-1 0 0,1 0 0,-1 0 0,-1 0 0,1 0-1,0-1 1,-1 1 0,0 0 0,-1-1 0,1 1 0,-1-7-1,-1 3-46,-1 0 1,0 0-1,0 0 0,0 0 0,-5-8 0,-22-43 146,18 41-237,-1 0-1,-24-28 1,-38-30-99,48 53 46,-1 1 1,-1 1-1,0 2 0,-57-30 1,74 45 34,0 0 0,0 0 1,0 1-1,-1 1 1,1 0-1,-1 1 1,0 0-1,0 1 0,0 0 1,0 0-1,0 2 1,0-1-1,-17 4 1,18-1 6,-1 0 0,1 1 0,0 0 0,0 1 0,-16 9 0,10-3-10,-1 1-1,-18 15 0,-49 56 5,58-55 1,-54 44 0,48-47 39,-1-2 1,-46 22 0,49-28-45,0 1 0,-48 39 0,70-50-1604,23-29-9316,32-30 7438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1.800"/>
    </inkml:context>
    <inkml:brush xml:id="br0">
      <inkml:brushProperty name="width" value="0.05" units="cm"/>
      <inkml:brushProperty name="height" value="0.05" units="cm"/>
    </inkml:brush>
  </inkml:definitions>
  <inkml:trace contextRef="#ctx0" brushRef="#br0">2 0 7554,'-1'5'3960,"11"20"401,9 4-1688,8 4-305,1-6-671,3-2-457,-4-15-584,-3-3-328,-9-7-272,-3 2-536,-8 0-240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239"/>
    </inkml:context>
    <inkml:brush xml:id="br0">
      <inkml:brushProperty name="width" value="0.05" units="cm"/>
      <inkml:brushProperty name="height" value="0.05" units="cm"/>
    </inkml:brush>
  </inkml:definitions>
  <inkml:trace contextRef="#ctx0" brushRef="#br0">1 39 3609,'11'16'4232,"-6"-9"-2629,0 0 0,1 0 0,11 11 1,-4-7-724,0-2 0,0 1 0,0-2 0,24 12 0,-21-13-623,0 0-1,1-2 1,-1 0 0,1 0-1,0-2 1,0 0-1,24 1 1,-34-4-238,0 0 0,0-1 0,-1 0 0,1 0 0,0 0 1,-1-1-1,1 0 0,-1 0 0,7-4 0,-9 4-8,1 0-1,-1-1 1,-1 0 0,1 1 0,0-1-1,-1-1 1,1 1 0,-1-1 0,0 1-1,0-1 1,0 0 0,-1 0 0,0 0-1,3-5 1,-2 3 0,-1-1 0,0 0 0,0 0-1,0 0 1,0-9 0,-1 14-18,-1-1 0,0 1 0,0 0 0,0 0 0,0 0 0,-1-1 0,1 1-1,0 0 1,-1 0 0,1 0 0,-1 0 0,0 0 0,0 0 0,0 0 0,0 0 0,0 0 0,0 0 0,-1 0 0,1 1 0,0-1 0,-3-1-1,0 0-18,-1 0-1,1 0 1,-1 1-1,1 0 0,-1 0 1,0 0-1,0 1 0,0 0 1,-7-2-1,-5 1-48,-25 1 0,41 1 73,-14 0 29,0 1 1,0 0-1,0 2 0,0-1 1,0 2-1,1 0 1,-1 0-1,-22 12 1,29-12 60,1 0 0,-1 0 1,1 1-1,0 1 0,0-1 1,1 1-1,0 0 0,0 1 1,0-1-1,0 1 0,1 0 1,1 0-1,-1 1 0,1 0 0,0 0 1,-3 11-1,4-11-10,1 0-1,0 0 1,0 0-1,1 0 1,0 0-1,1 1 1,0-1-1,0 0 1,1 0-1,0 0 1,0 0-1,1 0 1,0 0-1,0 0 1,1 0-1,0-1 1,0 1-1,1-1 1,0 0-1,0 0 1,1 0-1,0 0 1,0-1-1,0 0 1,11 9-1,-6-7-74,-1 0 0,1 0 1,0-1-1,0-1 0,15 8 0,-20-12-254,-1-1 0,1 1 0,0-1 0,-1 1 0,1-1 0,0-1 0,0 1 0,0-1 0,0 1 0,0-2 0,0 1-1,-1 0 1,1-1 0,0 0 0,0 0 0,7-3 0,-3 1-1965,-1-1 0,10-6 0,-5 1-2126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2.863"/>
    </inkml:context>
    <inkml:brush xml:id="br0">
      <inkml:brushProperty name="width" value="0.05" units="cm"/>
      <inkml:brushProperty name="height" value="0.05" units="cm"/>
    </inkml:brush>
  </inkml:definitions>
  <inkml:trace contextRef="#ctx0" brushRef="#br0">216 1 6345,'-4'8'327,"-2"6"546,-1 0 1,-1-1-1,0-1 0,-1 1 0,-12 13 0,-103 106 5936,119-127-6504,2-2-46,-1 0 0,1 1 1,1-1-1,-1 1 1,1-1-1,-4 7 0,6-10-243,0 1 0,0-1 0,-1 0 0,1 0-1,0 0 1,0 0 0,0 0 0,0 0 0,0 1 0,0-1-1,0 0 1,0 0 0,0 0 0,0 0 0,0 0-1,0 1 1,0-1 0,0 0 0,0 0 0,0 0-1,0 0 1,0 0 0,0 0 0,0 1 0,1-1-1,-1 0 1,0 0 0,0 0 0,0 0 0,0 0-1,0 0 1,0 0 0,0 1 0,0-1 0,1 0-1,5 0 334,7-5 78,18-13 198,28-21 1,-20 12-360,-7 6-176,0 1 0,61-25 0,-76 38-87,0 1 0,0 1 0,1 0 0,0 2 1,0 0-1,0 1 0,35 0 0,-47 3 22,0-1 0,1 1 0,-1 0 0,0 0 0,0 1 0,9 4 0,-13-6-11,-1 1 1,1 0-1,-1 0 1,1 0 0,-1 0-1,1 0 1,-1 0-1,0 0 1,1 0-1,-1 0 1,0 1 0,0-1-1,0 0 1,0 1-1,0-1 1,0 1-1,0-1 1,-1 1 0,1 0-1,0-1 1,-1 1-1,0 0 1,1-1 0,-1 1-1,0 0 1,0 2-1,0 1 23,-1 1-1,0 0 0,-1 0 0,1-1 1,-1 1-1,0-1 0,-1 1 1,1-1-1,-1 0 0,0 0 1,-4 5-1,-6 7 38,-23 24 0,0-7 11,-69 51-1,5-4-415,84-64-1711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3.551"/>
    </inkml:context>
    <inkml:brush xml:id="br0">
      <inkml:brushProperty name="width" value="0.05" units="cm"/>
      <inkml:brushProperty name="height" value="0.05" units="cm"/>
    </inkml:brush>
  </inkml:definitions>
  <inkml:trace contextRef="#ctx0" brushRef="#br0">613 376 6433,'12'-7'12657,"-6"0"-10146,2-6-1801,13-16 0,-3 3-317,-15 20-283,0 0 0,-1 1 0,1-1 0,-2 0 0,1 0 0,-1 0 0,1 0 0,-2 0 0,1-1 0,-1 1 0,0-11 0,0 2-27,0 6-59,-1 0-1,1 0 1,-2 0-1,1 0 1,-1 0-1,-1 1 0,1-1 1,-9-16-1,8 19-22,0 0 0,-1 0-1,0 0 1,0 0-1,-1 1 1,0 0-1,0 0 1,0 0 0,0 0-1,-1 1 1,0 0-1,-7-4 1,3 3-7,0 0 1,-1 1-1,0 0 0,0 1 0,-13-2 1,18 4 13,1 0 0,0 1-1,0-1 1,-1 1 0,1 0 0,0 0 0,0 1 0,-1 0 0,1 0 0,0 0 0,0 1 0,0-1 0,-7 4 0,10-3 3,0-1 0,0 1 0,0 0 0,0 0 0,0-1 0,1 2 0,-1-1 0,1 0 0,-1 0 0,1 0-1,0 1 1,-1-1 0,1 1 0,0-1 0,1 1 0,-1-1 0,0 1 0,0 4 0,0 5 2,1-1 0,0 1 1,1 11-1,0-12-19,3 38-6,0 26-62,-4-62 22,-1 0 1,0 1-1,-6 23 1,4-26 16,-1-1 0,0 1 1,0 0-1,-1-1 0,0 0 0,-1 0 1,0-1-1,-8 10 0,10-15 36,0 0 0,1-1 0,-2 1 1,1-1-1,0 1 0,-1-1 0,1-1 0,-7 4 0,7-4 17,0-1 0,0 0 0,1 0 0,-1 0-1,0-1 1,0 1 0,0-1 0,0 0 0,0 0 0,0 0 0,1 0-1,-7-2 1,-5-2 122,0-1 0,0-1 0,1 0 0,-22-12 0,-48-37 376,80 52-498,-3-1-25,0-1 0,1 0 0,0 0 0,0 0 0,1-1 0,-1 0-1,1 0 1,1 0 0,-1-1 0,1 0 0,0 1 0,0-2 0,1 1 0,0 0 0,0-1 0,1 1 0,0-1 0,0 0 0,0-13 0,1 5-483,1 1 0,2-26 1,0 32-630,-1 1 1,1 0 0,0 0 0,1 1-1,0-1 1,7-12 0,-5 9-3035,-4 2-181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4:14.411"/>
    </inkml:context>
    <inkml:brush xml:id="br0">
      <inkml:brushProperty name="width" value="0.05" units="cm"/>
      <inkml:brushProperty name="height" value="0.05" units="cm"/>
    </inkml:brush>
  </inkml:definitions>
  <inkml:trace contextRef="#ctx0" brushRef="#br0">0 1 5153,'41'3'2591,"-39"-3"-2299,-1 1 0,1-1 0,0 1-1,0 0 1,-1 0 0,1 0-1,0 0 1,-1 0 0,1 0 0,-1 0-1,1 0 1,-1 1 0,0-1 0,1 0-1,-1 1 1,0-1 0,0 1-1,0 0 1,0-1 0,0 1 0,0 2-1,3 2 620,15 28 2197,-12-20-2498,1 0-1,0 0 1,1-1 0,1 0-1,0 0 1,16 15 0,-12-17-443,1-1 1,0 0-1,0 0 0,1-2 1,0 0-1,0-1 0,32 10 1,-28-12-138,-1 0 0,1-2 1,0 0-1,0-1 0,0-1 0,35-3 1,-38-1-24,-1 0 0,0-1 0,0-1 0,0 0 0,0-1 0,-1-1 1,0 0-1,26-18 0,-37 22-8,0 0 1,-1 0 0,1 0-1,-1 0 1,0 0 0,0-1-1,0 1 1,-1-1 0,1 0-1,2-5 1,-5 8-3,1-1 0,0 1 0,-1 0 0,1-1 0,-1 1 0,0-1 0,0 1 0,1-1 0,-1 1 0,0-1 0,0 1 1,0-1-1,-1 1 0,1-1 0,0 1 0,-1-1 0,1 1 0,0-1 0,-1 1 0,0-1 0,1 1 0,-1 0 0,0-1 0,0 1 0,0 0 0,1 0 0,-2 0 0,1-1 1,0 1-1,0 0 0,0 0 0,0 1 0,-2-2 0,-2-1 17,0 0 0,-1 1 0,1 0-1,-1 0 1,-10-2 0,-6-2 67,15 4-57,0-1 23,-1 0-1,0 1 0,0 1 1,0-1-1,-11 0 1,-65 8 486,73-5-439,-1 0-1,0 1 1,1 1-1,-16 5 1,-42 20 398,66-26-461,-5 1 37,0 1-1,1 0 1,-1 1 0,1-1-1,1 1 1,-8 7 0,9-7-23,1-1-1,0 1 1,1 1 0,-1-1-1,1 0 1,0 1 0,0-1-1,-3 11 1,3-6 2,-1 2-1,2-1 1,-1 0-1,2 0 1,-1 1-1,2-1 1,-1 1-1,2-1 1,-1 1-1,2-1 1,0 1-1,0-1 1,1 0-1,0 0 1,0 0 0,2 0-1,10 20 1,-14-29-41,8 13 35,0 0 1,1-1 0,1 0-1,0-1 1,16 15 0,-10-14 22,1-1 1,0 0-1,25 12 1,61 21-195,-85-40-619,-17-25-14348,-2 2 10984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27.824"/>
    </inkml:context>
    <inkml:brush xml:id="br0">
      <inkml:brushProperty name="width" value="0.05" units="cm"/>
      <inkml:brushProperty name="height" value="0.05" units="cm"/>
    </inkml:brush>
  </inkml:definitions>
  <inkml:trace contextRef="#ctx0" brushRef="#br0">88 103 2112,'-12'-15'1832,"-11"-22"-1,23 37-1817,-7-17 1514,7 17-1393,0-1 0,0 0 0,0 1 0,0-1 0,0 0 0,-1 1 0,1-1 0,0 1 0,0-1-1,-1 1 1,1-1 0,0 1 0,-1-1 0,1 1 0,0-1 0,-1 1 0,1-1 0,-1 1 0,1-1 0,-1 1 0,1 0 0,-1-1 0,1 1 0,-1 0 0,1-1 0,-1 1 0,0 0-1,0 0 1,1-17 7027,0 13-6051,0 9-768,0 13-257,5 183 184,-1-134-163,5 280 342,-10-332-437,0 6-10,1-1 1,3 32 0,0-40-40,-3-12 35,0 0 0,0 1 1,0-1-1,0 0 0,1 0 0,-1 0 0,0 0 0,0 0 1,0 0-1,0 0 0,0 0 0,0 1 0,0-1 1,0 0-1,0 0 0,0 0 0,1 0 0,-1 0 0,0 0 1,0 0-1,0 0 0,0 0 0,0 0 0,0 0 0,1 0 1,-1 0-1,0 0 0,0 0 0,0 0 0,0 0 0,0 0 1,0 0-1,1 0 0,-1 0 0,0 0 0,0 0 0,0 0 1,0 0-1,0 0 0,1-1-2,0 0 0,-1 0 0,1 0 0,0 0 0,-1 0 0,1 0 0,-1 0 0,0-1 0,1 1 0,-1 0 0,0 0 0,0 0 0,0-3 0,2-26-42,-1-1-1,-6-42 1,-14-60 5,0-9 147,10-24-72,5 131-48,1 19-20,1-21 0,-5 2-4665,6 14-744,1 15 2153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0.336"/>
    </inkml:context>
    <inkml:brush xml:id="br0">
      <inkml:brushProperty name="width" value="0.05" units="cm"/>
      <inkml:brushProperty name="height" value="0.05" units="cm"/>
    </inkml:brush>
  </inkml:definitions>
  <inkml:trace contextRef="#ctx0" brushRef="#br0">65 90 5025,'-4'-5'1984,"3"5"-1516,0-1-1,1 1 1,-1-1 0,1 0-1,-1 1 1,1-1 0,-1 0 0,1 1-1,-1-1 1,1 0 0,0 0-1,-1 0 1,1 1 0,0-1 0,0 0-1,0 0 1,0 0 0,-1-1-1,1 2-436,0 0 0,0-1-1,0 1 1,0 0-1,0-1 1,-1 1-1,1 0 1,0 0-1,0-1 1,-1 1 0,1 0-1,0 0 1,0-1-1,-1 1 1,1 0-1,0 0 1,0 0 0,-1 0-1,1 0 1,0-1-1,-1 1 1,1 0-1,0 0 1,-1 0-1,1 0 1,0 0 0,-1 0-1,1 0 1,0 0-1,0 0 1,-1 0-1,1 0 1,0 0 0,-1 0-1,1 0 1,0 1-1,-1-1 1,1 0-1,-1 0 1,0 0-33,0 0 1,0 1-1,0-1 0,0 0 0,0 1 1,0-1-1,0 1 0,0-1 1,0 1-1,1-1 0,-1 1 0,-1 1 1,-3 7 1,0-1 0,1 1 0,0 1 1,1-1-1,-3 12 0,6-20 0,0 0 1,-1 0-1,1 0 0,0 0 1,0 0-1,0 0 0,0 0 1,0 0-1,0 0 0,0 0 1,0 0-1,1 0 0,-1 0 1,0-1-1,0 1 0,1 0 0,-1 0 1,1 0-1,-1 0 0,1 0 1,-1-1-1,1 1 0,0 0 1,-1 0-1,1-1 0,0 1 1,-1 0-1,1-1 0,0 1 1,1 0-1,0 0 1,1 0-1,-1 0 1,1 0 0,-1-1 0,1 1-1,0-1 1,4 0 0,-5 0 1,1 0 0,0 0 0,0 0 0,-1-1 0,1 1 0,0-1 0,-1 0 0,1 0 0,-1 0 0,1 0 0,-1-1 0,1 1 0,-1 0 0,0-1 0,0 0 0,1 1 0,-1-1 1,-1 0-1,1 0 0,0 0 0,0-1 0,-1 1 0,1 0 0,-1-1 0,0 1 0,1-1 0,0-2 0,0-1 30,0 0 1,0 0-1,-1 0 1,1 0 0,-1-1-1,-1 1 1,1 0-1,-1-1 1,0 1-1,-2-11 1,2 16-26,0 1-1,0-1 1,-1 0 0,1 0 0,0 0 0,-1 0-1,1 1 1,0-1 0,-1 0 0,1 1 0,-1-1-1,0 0 1,1 0 0,-1 1 0,1-1 0,-1 1-1,0-1 1,0 1 0,1-1 0,-1 1 0,0-1-1,0 1 1,1 0 0,-1-1 0,0 1 0,0 0 0,0 0-1,0 0 1,0-1 0,1 1 0,-1 0 0,0 0-1,0 0 1,0 0 0,0 1 0,0-1 0,0 0-1,1 0 1,-1 0 0,-1 1 0,-2 0 3,0 1 0,0-1 0,0 1 0,0 0 0,0 0 1,1 0-1,-5 3 0,5-2-8,0 0-1,0 0 1,0 0 0,0 1 0,1-1 0,-1 1-1,1-1 1,0 1 0,0 0 0,1 0 0,-1 0-1,1 0 1,0 0 0,-1 7 0,1-9 2,1 1-1,0-1 1,-1 1 0,1-1 0,0 1-1,1-1 1,-1 1 0,0-1 0,1 1 0,0-1-1,-1 1 1,1-1 0,0 1 0,0-1 0,0 0-1,1 1 1,-1-1 0,0 0 0,1 0-1,0 0 1,-1 0 0,1 0 0,0-1 0,0 1-1,3 1 1,-3-1 2,0-2 0,0 1 0,0 0 0,1 0 0,-1 0 0,0-1 0,1 0 0,-1 1 0,0-1 0,1 0 0,-1 0 0,0 0 1,1 0-1,-1-1 0,1 1 0,-1-1 0,0 1 0,0-1 0,1 0 0,-1 0 0,0 0 0,3-1 0,-2 0 3,0 0 0,0 0 0,0 0 0,0 0 0,0-1 0,-1 1 0,1-1 0,-1 1 0,1-1 1,-1 0-1,0 0 0,0 0 0,0 0 0,1-4 0,-2 2 10,0 1 0,0-1 0,0 1 0,-1-1 0,0 1 0,1-1 1,-2 0-1,1 1 0,0-1 0,-2-5 0,1 8-15,1 0 1,0 1-1,-1-1 1,1 0 0,-1 0-1,0 1 1,1-1-1,-1 0 1,0 1-1,0-1 1,0 1-1,0-1 1,-1 1-1,1 0 1,0-1-1,0 1 1,-1 0-1,1 0 1,-1 0 0,1 0-1,-1 0 1,1 0-1,-1 0 1,0 1-1,0-1 1,1 1-1,-1-1 1,-3 0-1,4 1-4,0 0 0,-1 0 0,1 0 0,0 0-1,-1 0 1,1 1 0,0-1 0,0 0 0,-1 1-1,1-1 1,0 1 0,0-1 0,0 1 0,-1 0-1,1-1 1,0 1 0,0 0 0,-1 1 0,1 0 3,-1-1 1,1 1 0,0 0 0,-1 0-1,1 0 1,0 0 0,1 0 0,-1 0-1,0 0 1,0 2 0,0 2 64,0 1 0,0-1 0,0 0 1,1 1-1,0-1 0,2 11 0,-2-15-32,1 1 1,-1-1-1,1 1 1,0-1-1,0 0 0,0 1 1,0-1-1,2 3 1,-3-4-35,1-1 1,-1 1 0,1-1-1,-1 1 1,1-1 0,-1 1 0,1-1-1,-1 1 1,1-1 0,0 0 0,-1 1-1,1-1 1,0 0 0,-1 0-1,1 1 1,0-1 0,-1 0 0,1 0-1,0 0 1,-1 0 0,1 0-1,0 0 1,-1 0 0,1 0 0,0 0-1,-1 0 1,1 0 0,0 0 0,-1-1-1,1 1 1,0 0 0,-1 0-1,2-1 1,-1 0-21,-1-1-867,16-75-4702,-11 53 4066,6-23-2502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1.291"/>
    </inkml:context>
    <inkml:brush xml:id="br0">
      <inkml:brushProperty name="width" value="0.05" units="cm"/>
      <inkml:brushProperty name="height" value="0.05" units="cm"/>
    </inkml:brush>
  </inkml:definitions>
  <inkml:trace contextRef="#ctx0" brushRef="#br0">315 5 5449,'21'-1'2689,"-15"3"-25,-6-2-2368,-1 1 0,1-1 0,0 1 0,-1-1 0,1 0-1,0 1 1,-1-1 0,1 0 0,-1 1 0,1-1-1,0 0 1,-1 1 0,1-1 0,-1 0 0,1 0 0,-2 1-1,1-1-75,0 0 0,0 1 0,0-1 0,0 0 0,0 0 0,-1 0-1,1 0 1,0 0 0,0 0 0,0 0 0,0 0 0,-2-1 0,-5 0-73,-39-4 60,-39 0-90,58 4-107,0 2 0,1 1-1,-33 6 1,58-7-11,-1-1 0,1 1 0,-1-1 1,1 1-1,-1 0 0,1 0 0,0 0 0,0 1 0,0-1 0,-3 2 0,4-2 1,1 0-1,-1 0 0,1 0 0,-1-1 1,1 1-1,-1 0 0,1 0 0,-1 0 1,1 0-1,0 0 0,0 0 0,0 0 0,-1 0 1,1 0-1,0 0 0,0 0 0,0 0 1,0-1-1,1 1 0,-1 0 0,0 0 1,0 0-1,1 0 0,-1 0 0,0 0 0,1 0 1,-1 0-1,1 1 0,4 6 19,1 0 0,-1 0 0,14 14 0,0 2 59,44 65 317,-56-78-283,0-1-1,1 0 1,16 15 0,-18-18-51,-6-6-59,0-1 0,0 0 1,1 0-1,-1 0 0,0 0 1,0 0-1,0 0 1,0 0-1,1 1 0,-1-1 1,0 0-1,0 0 0,0 0 1,0 0-1,0 0 0,0 1 1,0-1-1,0 0 1,0 0-1,1 0 0,-1 1 1,0-1-1,0 0 0,0 0 1,0 0-1,0 0 1,0 1-1,0-1 0,0 0 1,0 0-1,0 0 0,0 1 1,-1-1-1,1 0 0,0 0 1,0 0-1,0 0 1,0 1-1,0-1 0,0 0 1,0 0-2,-1 0 0,1 0 0,0 0 0,0 0 0,0 0 0,0 0 0,0 0 0,0 0 0,-1 0 0,1 0 0,0 0 0,0 0 0,0 0 0,0-1 0,0 1 0,0 0 0,0 0 0,0 0 0,0 0 0,-1 0 0,1 0 0,0 0 0,0 0 0,0-1 0,0 1 0,0 0 0,0 0 0,0 0 0,0 0 0,0 0 0,0-1 0,0 1 0,0 0 0,0 0 0,0 0 0,0 0 0,0 0 0,0 0 0,0-1 0,0 1 0,0 0 0,0 0 0,0 0 0,0 0 0,0 0 0,0 0 0,1-1 0,2-7-26,-2 5 30,3-6-3,1 1-1,-1-1 0,9-11 1,-1 3 4,0-11 35,-11 26-39,-1 0 0,1 1 1,0-1-1,0 0 1,0 0-1,0 0 1,0 1-1,0-1 1,0 1-1,1-1 1,-1 1-1,3-3 1,-1 1-8,0 1 1,1 0 0,-1 0 0,1 0-1,-1 0 1,1 0 0,0 1-1,0 0 1,0-1 0,-1 1 0,1 1-1,0-1 1,0 1 0,0-1 0,0 1-1,0 0 1,0 1 0,0-1-1,0 1 1,7 1 0,-5 0 11,0 0 0,0 1 0,0 0 1,0 0-1,0 0 0,-1 1 0,0-1 0,1 1 0,-1 1 1,-1-1-1,1 1 0,5 6 0,-1 1 20,0 1 0,-1-1 0,-1 2 1,9 18-1,-13-25 18,-1-1 1,0 1-1,0-1 1,0 1-1,-1-1 1,0 1-1,0 0 1,-1 0-1,0 0 1,0 0-1,-1-1 1,-1 10-1,1-13 15,0 1 0,-1-1-1,1 1 1,-1-1 0,0 0-1,0 0 1,0 0 0,0 0-1,0 0 1,-1 0 0,1 0-1,-1-1 1,0 1 0,0-1-1,0 0 1,-5 3 0,-4 1 52,0 0 0,-1-1 0,-14 4 0,14-5-85,0 0 0,0-1-1,-1-1 1,1 0 0,0-1-1,-19 0 1,21-1-123,7-1 202,4-1-1873,30-11-11292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2.071"/>
    </inkml:context>
    <inkml:brush xml:id="br0">
      <inkml:brushProperty name="width" value="0.05" units="cm"/>
      <inkml:brushProperty name="height" value="0.05" units="cm"/>
    </inkml:brush>
  </inkml:definitions>
  <inkml:trace contextRef="#ctx0" brushRef="#br0">235 223 5329,'13'-71'2082,"-12"68"-1826,-1-1 0,0 0 0,1 1 0,-1-1 0,-1 1 0,1-1 1,0 1-1,-1-1 0,0 0 0,0 1 0,0 0 0,0-1 0,-3-3 0,3 4-115,-1 1 0,0-1 0,0 1-1,0-1 1,0 1 0,0 0 0,-1 0 0,1 0 0,-1 0-1,1 1 1,-1-1 0,-4-1 0,1 0 12,-1 1 0,1 0 0,-1 1 0,1 0 1,-1 0-1,0 0 0,1 1 0,-1 0 0,0 0 0,0 1 0,-8 1 0,8 0-5,-1 0-1,1 1 0,0-1 0,0 2 0,0-1 0,0 1 1,0 0-1,1 0 0,0 1 0,0-1 0,0 1 0,-9 12 1,12-15-101,1 1 0,0 0 1,0 0-1,0 0 1,0 0-1,1 0 1,-1 0-1,1 1 1,0-1-1,0 0 1,0 1-1,0-1 0,0 1 1,1-1-1,-1 1 1,1-1-1,0 1 1,1 0-1,-1-1 1,0 1-1,1-1 1,0 1-1,0-1 0,0 1 1,0-1-1,0 0 1,1 0-1,0 1 1,2 3-1,1 0 17,1-1 0,-1 0-1,1 0 1,0-1 0,0 1-1,1-1 1,0 0 0,14 7 0,6 1 59,32 11-1,-23-10-54,-29-12-48,6 3 2,-1 0 0,-1 1 1,1 0-1,10 8 1,-20-12-13,1-1 0,-1 1 0,0 0 0,1 0 0,-1 1 0,0-1 0,-1 0 0,1 0 0,0 1 0,-1 0 1,1-1-1,-1 1 0,0 0 0,0-1 0,0 1 0,0 0 0,0 0 0,-1 0 0,1 0 0,-1 0 0,0 0 0,0 0 0,0 4 0,-2 1 14,0-1 1,0 0-1,0 1 0,-1-1 0,0 0 0,0 0 0,-1 0 0,0-1 0,0 1 0,-1-1 0,0 0 0,-10 10 0,9-10-60,-1 0 0,0 0 0,-1-1 0,1 1 0,-1-2 0,0 1 0,0-1 1,-1 0-1,1-1 0,-12 4 0,13-6 6,1 0 0,-1 0 0,1-1 0,-1 0 0,1 0 0,-1 0 0,0-1 0,1 0 0,-1 0 0,1-1 0,0 0 0,-1 0 0,1 0 0,0-1 0,0 1 0,1-2 0,-1 1 0,-6-5 0,11 7 46,0 0-1,0 0 1,0 1 0,0-1-1,0 0 1,0 0-1,1 0 1,-1 0 0,0 0-1,1 0 1,-1 0-1,1 0 1,-1 0-1,1 0 1,-1-1 0,1 1-1,0 0 1,-1 0-1,1 0 1,0-1-1,0 1 1,0 0 0,0 0-1,0 0 1,0-1-1,1 0 1,0-3 113,1 0 0,0 0 0,0 0 0,1 0 1,3-5-1,-3 5-3,9-15 372,1 1-1,1 0 1,18-18-1,54-48 1283,3-5-294,12-23-579,-98 110-1029,-1-1 1,0 1 0,1-1-1,-2 1 1,1-1-1,0 0 1,-1 0 0,0 1-1,0-1 1,0 0 0,0 0-1,0 0 1,-1-7 0,0 9-199,0 0 1,0 0 0,0-1 0,0 1-1,-1 0 1,1 0 0,-1 0 0,1 0-1,-1 0 1,0 0 0,0 0-1,0 0 1,0 1 0,0-1 0,0 0-1,-1 1 1,1-1 0,-1 0 0,1 1-1,-1 0 1,1-1 0,-1 1 0,0 0-1,0 0 1,1 0 0,-1 0 0,-3-1-1,-5-1-3449,0 7-147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4.841"/>
    </inkml:context>
    <inkml:brush xml:id="br0">
      <inkml:brushProperty name="width" value="0.05" units="cm"/>
      <inkml:brushProperty name="height" value="0.05" units="cm"/>
    </inkml:brush>
  </inkml:definitions>
  <inkml:trace contextRef="#ctx0" brushRef="#br0">126 562 5753,'-2'-6'5867,"2"6"-5715,0 0 0,0-1 1,0 1-1,-1-1 0,1 1 1,0-1-1,0 1 0,0-1 0,0 1 1,0-1-1,0 1 0,0-1 1,0 0-1,0 1 0,0-1 0,0 1 1,0-1-1,0 1 0,1-1 1,-1 1-1,2-7 281,0 0 1,-1 0 0,0 0-1,0-10 1,0 6-267,10-180 1229,-7-88-1097,-6 260-98,0 29 70,-1 7-219,-2 8-13,1 1 1,0 31-1,5 54-27,-1-73 18,-8 257 76,-4-181-83,6-63-7,0 71 1,6-101-49,5 23 1,-5-44 28,0 0 1,0 0-1,0 0 0,0 0 1,0 0-1,0 0 0,0 0 1,1-1-1,-1 1 0,0 0 1,0 0-1,0 0 0,0 0 1,0 0-1,0 0 0,0 0 1,0 0-1,0 0 0,0 0 1,0 0-1,0 0 0,0 0 1,0 0-1,1 0 0,-1 0 0,0 0 1,0 0-1,0 0 0,0 0 1,0 0-1,0 0 0,0 0 1,0 0-1,0 0 0,0 0 1,0 0-1,0 0 0,0 0 1,0 0-1,1 0 0,-1 1 1,0-1-1,0 0 0,0 0 1,0 0-1,0 0 0,0 0 1,0 0-1,0 0 0,0 0 1,0 0-1,0 0 0,1-7-3,-1 0 17,0-149 7,-1-172 24,0 256 39,0 57-42,0 2 49,1 1 0,1-1 0,0 0 1,0 1-1,5-17 0,-6 29-78,0 0 0,0-1 0,0 1-1,0 0 1,0 0 0,0 0 0,0 0 0,0-1 0,0 1 0,0 0 0,0 0 0,0 0-1,0 0 1,0-1 0,0 1 0,1 0 0,-1 0 0,0 0 0,0 0 0,0 0-1,0 0 1,0 0 0,0-1 0,1 1 0,-1 0 0,0 0 0,0 0 0,0 0-1,0 0 1,1 0 0,-1 0 0,0 0 0,0 0 0,0 0 0,5 4 230,1 12 10,-3-6-160,-1-1 0,0 1 0,0 16 0,0-3 12,3 30-21,-2 0 0,-6 66 1,1 55-57,1-45-25,1-106 29,4 32 1,-3-54-29,-1 1 0,0-1 1,0 1-1,0-1 0,0 1 1,0-1-1,0 0 0,0 1 1,0-1-1,-1 1 0,1-1 1,0 0-1,-1 1 0,1-1 1,-1 0-1,0 0 0,-1 3 1,2-4-9,-1 0 1,1 0 0,0 0-1,-1 0 1,1-1 0,0 1-1,-1 0 1,1 0 0,-1 0-1,1-1 1,0 1 0,-1 0-1,1 0 1,0-1 0,0 1-1,-1 0 1,1 0 0,0-1-1,0 1 1,-1 0-1,1-1 1,0 1 0,0 0-1,0-1 1,0 1 0,-1-1-1,-6-12-60,4 6 17,0-1 0,1 0 0,-2-10 0,1 4 14,-5-27-46,-4-49-1,3-44 51,3 38 76,-16-118 1,20 187-53,1 14 31,0-1-1,-6-24 0,5 38 191,0 11-32,-23 501 159,18-234-1688,6-272-1260,1-16 607,2-11-1418,6-7 134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253"/>
    </inkml:context>
    <inkml:brush xml:id="br0">
      <inkml:brushProperty name="width" value="0.05" units="cm"/>
      <inkml:brushProperty name="height" value="0.05" units="cm"/>
    </inkml:brush>
  </inkml:definitions>
  <inkml:trace contextRef="#ctx0" brushRef="#br0">36 18 3257,'0'1'393,"0"0"0,0 0 0,0 0 0,0 0 0,0-1 0,1 1 0,-1 0 0,0 0 0,0 0 0,1-1 0,-1 1 0,1 0 0,-1 0 0,1-1 0,-1 1 0,1 0 0,-1-1 0,1 1 1,0 0-1,-1-1 0,1 1 0,0-1 0,0 1 0,-1-1 0,1 0 0,4 0 3671,-5 0-4051,0 0 0,0 0 0,0 0 1,0-1-1,-1 1 0,1 0 0,0 0 0,0 0 0,0 0 0,0-1 0,0 1 0,0 0 1,0 0-1,-1 0 0,1 0 0,0-1 0,0 1 0,0 0 0,0 0 0,-1 0 0,1 0 1,0 0-1,0 0 0,0 0 0,-1 0 0,1 0 0,0-1 0,0 1 0,0 0 0,-1 0 1,1 0-1,0 0 0,0 0 0,0 0 0,-1 0 0,1 0 0,0 1 0,0-1 0,0 0 1,-1 0-1,1 0 0,0 0 0,0 0 0,0 0 0,0 0 0,-1 0 0,1 0 0,0 1 1,-1 0-15,0 0 1,0 1 0,0-1-1,0 1 1,0-1 0,0 1 0,1-1-1,-1 1 1,0 0 0,1-1 0,0 1-1,-1 0 1,1-1 0,0 1-1,0 0 1,0 2 0,-1 4-5,-2 34 3,3-40 3,0-1 0,0 1 0,0 0 0,0 0 0,1 0 0,-1-1 0,1 1 0,-1 0 0,1 0 0,0-1 0,-1 1 0,1-1 0,0 1 0,0-1 0,0 1 0,3 2 0,-3-3 2,0-1 1,0 1 0,0 0-1,0 0 1,1-1 0,-1 1-1,0-1 1,0 1-1,1-1 1,-1 0 0,0 1-1,1-1 1,-1 0 0,1 0-1,-1 0 1,0 0-1,2 0 1,0 0 6,-1-1-1,0 1 1,1-1 0,-1 0 0,0 1-1,0-1 1,1 0 0,-1 0-1,0 0 1,0-1 0,0 1 0,0-1-1,-1 1 1,1-1 0,0 1-1,0-1 1,-1 0 0,1 0-1,-1 0 1,0 0 0,2-3 0,-2 0 21,0 1 0,0 0 0,0 0 0,-1-1 0,0 1 0,0-1 0,0 1 0,-1 0 0,1-1 0,-1 1 0,0 0 0,0 0 0,-1-1 0,1 1 0,-1 0 0,0 0 0,0 0 0,0 1 0,0-1 0,-1 0 0,0 1 0,0 0-1,0-1 1,0 1 0,0 0 0,0 1 0,-1-1 0,-4-2 0,7 4-28,0 1 0,-1-1 0,1 1-1,0 0 1,-1-1 0,1 1 0,0 0-1,-1 0 1,1 0 0,-1 0-1,1 0 1,0 0 0,-1 0 0,1 0-1,0 1 1,-1-1 0,1 0-1,0 1 1,-1-1 0,1 1 0,0 0-1,0-1 1,0 1 0,0 0-1,-1 0 1,1 0 0,0 0 0,0 0-1,0 0 1,1 0 0,-2 1 0,-1 2 10,0 0 0,1-1 0,0 1 0,-1 0 0,2 0 0,-1 1 1,0-1-1,-1 8 0,2-7 12,0 1 1,1-1 0,0 1-1,0-1 1,0 0-1,1 9 1,0-11-15,-1-1-1,1 1 1,0 0 0,0-1 0,0 1-1,0-1 1,0 0 0,0 1-1,1-1 1,-1 0 0,1 0 0,0 0-1,0 0 1,-1 0 0,4 2 0,-4-3-10,0-1 1,-1 0 0,1 1 0,0-1 0,0 0 0,0 1 0,0-1-1,0 0 1,0 0 0,0 0 0,0 0 0,0 0 0,-1 0-1,1 0 1,0 0 0,0 0 0,0-1 0,0 1 0,0 0-1,1-1 1,0 0-5,0 0-1,-1 1 0,0-1 1,1 0-1,-1 0 0,1 0 1,-1 0-1,0 0 1,0 0-1,3-3 0,-2 0-192,1 0-1,0 0 0,-1 0 1,0 0-1,0-1 0,0 1 1,-1 0-1,1-1 0,-1 0 1,0 1-1,0-1 0,-1 0 1,1 1-1,-1-1 0,0 0 1,-1-5-1,-3-16-3389,-1 0-371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2T00:33:36.772"/>
    </inkml:context>
    <inkml:brush xml:id="br0">
      <inkml:brushProperty name="width" value="0.05" units="cm"/>
      <inkml:brushProperty name="height" value="0.05" units="cm"/>
    </inkml:brush>
  </inkml:definitions>
  <inkml:trace contextRef="#ctx0" brushRef="#br0">0 0 5585,'1'7'8012,"2"1"-4864,2 2-2601,5 17-63,1-2-208,-2 1 1,9 36-1,-7 6-65,-7-44-172,10 41 1,-14-64-40,1 3-1,0-1-1,1 1 1,-1-1-1,4 5 1,-5-7 8,0 0 1,1-1 0,-1 1-1,1 0 1,-1-1 0,1 1-1,-1-1 1,1 1 0,0-1-1,-1 1 1,1-1-1,0 0 1,-1 1 0,1-1-1,0 0 1,-1 1 0,1-1-1,0 0 1,0 0 0,0 0-1,-1 1 1,1-1 0,0 0-1,0 0 1,-1 0-1,1 0 1,0-1 0,0 1-1,6-3 195,0 1 0,0-2 0,-1 1 0,1-1-1,-1 0 1,10-9 0,-1 2 151,71-61 673,-31 23-946,-34 28-877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3AB4B-F217-4E03-8D6C-C83CA94E8706}" type="datetimeFigureOut">
              <a:rPr lang="en-US" smtClean="0"/>
              <a:t>7/1/2021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55B39-7025-465C-8D04-7485E2797B37}" type="slidenum">
              <a:rPr lang="en-US" smtClean="0"/>
              <a:t>‹#›</a:t>
            </a:fld>
            <a:endParaRPr lang="en-US"/>
          </a:p>
        </p:txBody>
      </p:sp>
    </p:spTree>
    <p:extLst>
      <p:ext uri="{BB962C8B-B14F-4D97-AF65-F5344CB8AC3E}">
        <p14:creationId xmlns:p14="http://schemas.microsoft.com/office/powerpoint/2010/main" val="311994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mgimond.github.io/ES218/Week02a.html"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“Introduces students to key programming skills in Excel and R for data management, data visualization, and descriptive statistical analysis for policy making.“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5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960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164</a:t>
            </a:fld>
            <a:endParaRPr lang="en-US"/>
          </a:p>
        </p:txBody>
      </p:sp>
    </p:spTree>
    <p:extLst>
      <p:ext uri="{BB962C8B-B14F-4D97-AF65-F5344CB8AC3E}">
        <p14:creationId xmlns:p14="http://schemas.microsoft.com/office/powerpoint/2010/main" val="9349093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do the summary statistics mean?</a:t>
            </a:r>
          </a:p>
          <a:p>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Cronbach’s α (values ≥ .7 or .8 indicate good reliability; Kline (1999))</a:t>
            </a:r>
          </a:p>
          <a:p>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 this should be similar to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(we only need the raw alpha though)</a:t>
            </a:r>
          </a:p>
          <a:p>
            <a:r>
              <a:rPr lang="en-US" sz="1200" b="0" i="0" kern="1200" dirty="0">
                <a:solidFill>
                  <a:schemeClr val="tx1"/>
                </a:solidFill>
                <a:effectLst/>
                <a:latin typeface="+mn-lt"/>
                <a:ea typeface="+mn-ea"/>
                <a:cs typeface="+mn-cs"/>
              </a:rPr>
              <a:t>G6: Guttman’s lambda 6 (calculated from the squared multiple correlation or ‘</a:t>
            </a:r>
            <a:r>
              <a:rPr lang="en-US" sz="1200" b="0" i="0" kern="1200" dirty="0" err="1">
                <a:solidFill>
                  <a:schemeClr val="tx1"/>
                </a:solidFill>
                <a:effectLst/>
                <a:latin typeface="+mn-lt"/>
                <a:ea typeface="+mn-ea"/>
                <a:cs typeface="+mn-cs"/>
              </a:rPr>
              <a:t>smc</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average_r</a:t>
            </a:r>
            <a:r>
              <a:rPr lang="en-US" sz="1200" b="0" i="0" kern="1200" dirty="0">
                <a:solidFill>
                  <a:schemeClr val="tx1"/>
                </a:solidFill>
                <a:effectLst/>
                <a:latin typeface="+mn-lt"/>
                <a:ea typeface="+mn-ea"/>
                <a:cs typeface="+mn-cs"/>
              </a:rPr>
              <a:t>: average inter-item correlation (this is used to calculate </a:t>
            </a:r>
            <a:r>
              <a:rPr lang="en-US" sz="1200" b="0" i="0" kern="1200" dirty="0" err="1">
                <a:solidFill>
                  <a:schemeClr val="tx1"/>
                </a:solidFill>
                <a:effectLst/>
                <a:latin typeface="+mn-lt"/>
                <a:ea typeface="+mn-ea"/>
                <a:cs typeface="+mn-cs"/>
              </a:rPr>
              <a:t>std.alpha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mean: scale mean (the mean of the means of all individuals)</a:t>
            </a:r>
          </a:p>
          <a:p>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scale </a:t>
            </a:r>
            <a:r>
              <a:rPr lang="en-US" sz="1200" b="0" i="0" kern="1200" dirty="0" err="1">
                <a:solidFill>
                  <a:schemeClr val="tx1"/>
                </a:solidFill>
                <a:effectLst/>
                <a:latin typeface="+mn-lt"/>
                <a:ea typeface="+mn-ea"/>
                <a:cs typeface="+mn-cs"/>
              </a:rPr>
              <a:t>sd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.85. Each row refers to each item and has a raw alpha associated—this refers to the overall α when that particular item has been dropped/deleted. For example, the first row refers to resent1, and if it is dropped, the overall α becomes .80,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.85;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‘Item statistics’?</a:t>
            </a:r>
          </a:p>
          <a:p>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correlation between the item and the total score from the scale (i.e., item-total correlations); there is a problem with </a:t>
            </a:r>
            <a:r>
              <a:rPr lang="en-US" sz="1200" b="0" i="0" kern="1200" dirty="0" err="1">
                <a:solidFill>
                  <a:schemeClr val="tx1"/>
                </a:solidFill>
                <a:effectLst/>
                <a:latin typeface="+mn-lt"/>
                <a:ea typeface="+mn-ea"/>
                <a:cs typeface="+mn-cs"/>
              </a:rPr>
              <a:t>raw.r</a:t>
            </a:r>
            <a:r>
              <a:rPr lang="en-US" sz="1200" b="0" i="0" kern="1200" dirty="0">
                <a:solidFill>
                  <a:schemeClr val="tx1"/>
                </a:solidFill>
                <a:effectLst/>
                <a:latin typeface="+mn-lt"/>
                <a:ea typeface="+mn-ea"/>
                <a:cs typeface="+mn-cs"/>
              </a:rPr>
              <a:t>:, the item itself is included in the total—this means we’re correlating the item with itself, so of course it will correlate (</a:t>
            </a:r>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solve this problem)</a:t>
            </a:r>
          </a:p>
          <a:p>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item-total correlation without that item itself (i.e., item-rest correlation or corrected item-total correlation); low item-total correlations indicate that that item doesn’t correlate well with the scale overall</a:t>
            </a:r>
          </a:p>
          <a:p>
            <a:r>
              <a:rPr lang="en-US" sz="1200" b="0" i="0" kern="1200" dirty="0" err="1">
                <a:solidFill>
                  <a:schemeClr val="tx1"/>
                </a:solidFill>
                <a:effectLst/>
                <a:latin typeface="+mn-lt"/>
                <a:ea typeface="+mn-ea"/>
                <a:cs typeface="+mn-cs"/>
              </a:rPr>
              <a:t>r.cor</a:t>
            </a:r>
            <a:r>
              <a:rPr lang="en-US" sz="1200" b="0" i="0" kern="1200" dirty="0">
                <a:solidFill>
                  <a:schemeClr val="tx1"/>
                </a:solidFill>
                <a:effectLst/>
                <a:latin typeface="+mn-lt"/>
                <a:ea typeface="+mn-ea"/>
                <a:cs typeface="+mn-cs"/>
              </a:rPr>
              <a:t>: item-total correlation corrected for item overlap and scale reliability</a:t>
            </a:r>
          </a:p>
          <a:p>
            <a:r>
              <a:rPr lang="en-US" sz="1200" b="0" i="0" kern="1200" dirty="0">
                <a:solidFill>
                  <a:schemeClr val="tx1"/>
                </a:solidFill>
                <a:effectLst/>
                <a:latin typeface="+mn-lt"/>
                <a:ea typeface="+mn-ea"/>
                <a:cs typeface="+mn-cs"/>
              </a:rPr>
              <a:t>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mean and </a:t>
            </a:r>
            <a:r>
              <a:rPr lang="en-US" sz="1200" b="0" i="0" kern="1200" dirty="0" err="1">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of the scale if that item is dropped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items should correlate with the total score, so we’re looking for items that don’t correlate with the overall score from the scale. If </a:t>
            </a:r>
            <a:r>
              <a:rPr lang="en-US" sz="1200" b="0" i="0" kern="1200" dirty="0" err="1">
                <a:solidFill>
                  <a:schemeClr val="tx1"/>
                </a:solidFill>
                <a:effectLst/>
                <a:latin typeface="+mn-lt"/>
                <a:ea typeface="+mn-ea"/>
                <a:cs typeface="+mn-cs"/>
              </a:rPr>
              <a:t>r.drop</a:t>
            </a:r>
            <a:r>
              <a:rPr lang="en-US" sz="1200" b="0" i="0" kern="1200" dirty="0">
                <a:solidFill>
                  <a:schemeClr val="tx1"/>
                </a:solidFill>
                <a:effectLst/>
                <a:latin typeface="+mn-lt"/>
                <a:ea typeface="+mn-ea"/>
                <a:cs typeface="+mn-cs"/>
              </a:rPr>
              <a:t> values are less than about .3, it means that particular item doesn’t correlate very well with the scale overall.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interpret the final frequency table?</a:t>
            </a:r>
          </a:p>
          <a:p>
            <a:r>
              <a:rPr lang="en-US" sz="1200" b="0" i="0" kern="1200" dirty="0">
                <a:solidFill>
                  <a:schemeClr val="tx1"/>
                </a:solidFill>
                <a:effectLst/>
                <a:latin typeface="+mn-lt"/>
                <a:ea typeface="+mn-ea"/>
                <a:cs typeface="+mn-cs"/>
              </a:rPr>
              <a:t>This table tells us what percentage of people gave each response to each of the items (i.e., if you have a 5-point scale, then it tells you how many percent of responses were 1, 2, 3, 4, or 5).</a:t>
            </a:r>
          </a:p>
          <a:p>
            <a:r>
              <a:rPr lang="en-US" sz="1200" b="0" i="0" kern="1200" dirty="0">
                <a:solidFill>
                  <a:schemeClr val="tx1"/>
                </a:solidFill>
                <a:effectLst/>
                <a:latin typeface="+mn-lt"/>
                <a:ea typeface="+mn-ea"/>
                <a:cs typeface="+mn-cs"/>
              </a:rPr>
              <a:t>This helps you check the distribution of responses and whether everyone is giving the same responses (which will lead to low reliability).</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165</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166</a:t>
            </a:fld>
            <a:endParaRPr lang="en-US"/>
          </a:p>
        </p:txBody>
      </p:sp>
    </p:spTree>
    <p:extLst>
      <p:ext uri="{BB962C8B-B14F-4D97-AF65-F5344CB8AC3E}">
        <p14:creationId xmlns:p14="http://schemas.microsoft.com/office/powerpoint/2010/main" val="9065535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Slide shows what happens if a variable that doesn’t fit into the construct is added into the index. Perceptions of health do not logically tap into the same construct as racist beliefs.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to interpret ‘Reliability if an item is dropped’?</a:t>
            </a:r>
          </a:p>
          <a:p>
            <a:r>
              <a:rPr lang="en-US" sz="1200" b="0" i="0" kern="1200" dirty="0">
                <a:solidFill>
                  <a:schemeClr val="tx1"/>
                </a:solidFill>
                <a:effectLst/>
                <a:latin typeface="+mn-lt"/>
                <a:ea typeface="+mn-ea"/>
                <a:cs typeface="+mn-cs"/>
              </a:rPr>
              <a:t>The overall α (</a:t>
            </a:r>
            <a:r>
              <a:rPr lang="en-US" sz="1200" b="0" i="0" kern="1200" dirty="0" err="1">
                <a:solidFill>
                  <a:schemeClr val="tx1"/>
                </a:solidFill>
                <a:effectLst/>
                <a:latin typeface="+mn-lt"/>
                <a:ea typeface="+mn-ea"/>
                <a:cs typeface="+mn-cs"/>
              </a:rPr>
              <a:t>raw_alpha</a:t>
            </a:r>
            <a:r>
              <a:rPr lang="en-US" sz="1200" b="0" i="0" kern="1200" dirty="0">
                <a:solidFill>
                  <a:schemeClr val="tx1"/>
                </a:solidFill>
                <a:effectLst/>
                <a:latin typeface="+mn-lt"/>
                <a:ea typeface="+mn-ea"/>
                <a:cs typeface="+mn-cs"/>
              </a:rPr>
              <a:t>) is .77 for the “resent” variables with the healthy variable. Each row refers to each item and has a raw alpha associated—this refers to the overall α when that particular item has been dropped/deleted. For example, the first row refers to resent1, and if it is dropped, the overall α becomes .68, which reflects worse reliability, so we want to keep resent1.</a:t>
            </a:r>
          </a:p>
          <a:p>
            <a:r>
              <a:rPr lang="en-US" sz="1200" b="0" i="0" kern="1200" dirty="0">
                <a:solidFill>
                  <a:schemeClr val="tx1"/>
                </a:solidFill>
                <a:effectLst/>
                <a:latin typeface="+mn-lt"/>
                <a:ea typeface="+mn-ea"/>
                <a:cs typeface="+mn-cs"/>
              </a:rPr>
              <a:t>We are checking whether any of these raw alpha values are greater than the overall α of .77; if yes, this means that dropping that particular item will increase the overall α of the scale.</a:t>
            </a:r>
          </a:p>
          <a:p>
            <a:r>
              <a:rPr lang="en-US" sz="1200" b="0" i="0" kern="1200" dirty="0">
                <a:solidFill>
                  <a:schemeClr val="tx1"/>
                </a:solidFill>
                <a:effectLst/>
                <a:latin typeface="+mn-lt"/>
                <a:ea typeface="+mn-ea"/>
                <a:cs typeface="+mn-cs"/>
              </a:rPr>
              <a:t>The other columns of this table refer to how the other statistics will change if that particular item has been dropped/deleted.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55B39-7025-465C-8D04-7485E2797B37}" type="slidenum">
              <a:rPr lang="en-US" smtClean="0"/>
              <a:t>167</a:t>
            </a:fld>
            <a:endParaRPr lang="en-US"/>
          </a:p>
        </p:txBody>
      </p:sp>
    </p:spTree>
    <p:extLst>
      <p:ext uri="{BB962C8B-B14F-4D97-AF65-F5344CB8AC3E}">
        <p14:creationId xmlns:p14="http://schemas.microsoft.com/office/powerpoint/2010/main" val="39747662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Think about why it is possible to still have a low construct validity even if you find a large alpha coefficient.</a:t>
            </a:r>
          </a:p>
          <a:p>
            <a:endParaRPr lang="en-US" sz="1200" dirty="0"/>
          </a:p>
          <a:p>
            <a:r>
              <a:rPr lang="en-US" sz="1200" dirty="0"/>
              <a:t>Hint to find variables quickly in codebook:</a:t>
            </a:r>
          </a:p>
          <a:p>
            <a:r>
              <a:rPr lang="en-US" sz="1200" dirty="0"/>
              <a:t>CTRL+F for variable name</a:t>
            </a:r>
          </a:p>
          <a:p>
            <a:endParaRPr lang="en-US" sz="1200" dirty="0"/>
          </a:p>
        </p:txBody>
      </p:sp>
      <p:sp>
        <p:nvSpPr>
          <p:cNvPr id="4" name="Slide Number Placeholder 3"/>
          <p:cNvSpPr>
            <a:spLocks noGrp="1"/>
          </p:cNvSpPr>
          <p:nvPr>
            <p:ph type="sldNum" sz="quarter" idx="5"/>
          </p:nvPr>
        </p:nvSpPr>
        <p:spPr/>
        <p:txBody>
          <a:bodyPr/>
          <a:lstStyle/>
          <a:p>
            <a:fld id="{6E955B39-7025-465C-8D04-7485E2797B37}" type="slidenum">
              <a:rPr lang="en-US" smtClean="0"/>
              <a:t>168</a:t>
            </a:fld>
            <a:endParaRPr lang="en-US"/>
          </a:p>
        </p:txBody>
      </p:sp>
    </p:spTree>
    <p:extLst>
      <p:ext uri="{BB962C8B-B14F-4D97-AF65-F5344CB8AC3E}">
        <p14:creationId xmlns:p14="http://schemas.microsoft.com/office/powerpoint/2010/main" val="14607690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Low Levels of Trust -&gt; High levels of trust.</a:t>
            </a:r>
          </a:p>
          <a:p>
            <a:endParaRPr lang="en-US" dirty="0"/>
          </a:p>
          <a:p>
            <a:r>
              <a:rPr lang="en-US" dirty="0"/>
              <a:t>Do any variables need to be reverse coded?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169</a:t>
            </a:fld>
            <a:endParaRPr lang="en-US"/>
          </a:p>
        </p:txBody>
      </p:sp>
    </p:spTree>
    <p:extLst>
      <p:ext uri="{BB962C8B-B14F-4D97-AF65-F5344CB8AC3E}">
        <p14:creationId xmlns:p14="http://schemas.microsoft.com/office/powerpoint/2010/main" val="30343693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x	</a:t>
            </a:r>
          </a:p>
          <a:p>
            <a:r>
              <a:rPr lang="en-US" dirty="0"/>
              <a:t>A data frame or matrix</a:t>
            </a:r>
          </a:p>
          <a:p>
            <a:endParaRPr lang="en-US" dirty="0"/>
          </a:p>
          <a:p>
            <a:r>
              <a:rPr lang="en-US" dirty="0"/>
              <a:t>na.rm	</a:t>
            </a:r>
          </a:p>
          <a:p>
            <a:r>
              <a:rPr lang="en-US" dirty="0"/>
              <a:t>The default is to delete missing data. na.rm=FALSE will delete the case.</a:t>
            </a:r>
          </a:p>
          <a:p>
            <a:endParaRPr lang="en-US" dirty="0"/>
          </a:p>
          <a:p>
            <a:r>
              <a:rPr lang="en-US" dirty="0" err="1"/>
              <a:t>interp</a:t>
            </a:r>
            <a:r>
              <a:rPr lang="en-US" dirty="0"/>
              <a:t>	</a:t>
            </a:r>
          </a:p>
          <a:p>
            <a:r>
              <a:rPr lang="en-US" dirty="0"/>
              <a:t>Should the median be standard or interpolated</a:t>
            </a:r>
          </a:p>
          <a:p>
            <a:endParaRPr lang="en-US" dirty="0"/>
          </a:p>
          <a:p>
            <a:r>
              <a:rPr lang="en-US" dirty="0"/>
              <a:t>skew	</a:t>
            </a:r>
          </a:p>
          <a:p>
            <a:r>
              <a:rPr lang="en-US" dirty="0"/>
              <a:t>Should the skew and kurtosis be calculated?</a:t>
            </a:r>
          </a:p>
          <a:p>
            <a:endParaRPr lang="en-US" dirty="0"/>
          </a:p>
          <a:p>
            <a:r>
              <a:rPr lang="en-US" dirty="0"/>
              <a:t>ranges	</a:t>
            </a:r>
          </a:p>
          <a:p>
            <a:r>
              <a:rPr lang="en-US" dirty="0"/>
              <a:t>Should the range be calculated?</a:t>
            </a:r>
          </a:p>
          <a:p>
            <a:endParaRPr lang="en-US" dirty="0"/>
          </a:p>
          <a:p>
            <a:r>
              <a:rPr lang="en-US" dirty="0"/>
              <a:t>trim	</a:t>
            </a:r>
          </a:p>
          <a:p>
            <a:r>
              <a:rPr lang="en-US" dirty="0"/>
              <a:t>trim=.1 – trim means by dropping the top and bottom trim fraction</a:t>
            </a:r>
          </a:p>
          <a:p>
            <a:endParaRPr lang="en-US" dirty="0"/>
          </a:p>
          <a:p>
            <a:r>
              <a:rPr lang="en-US" dirty="0"/>
              <a:t>type	</a:t>
            </a:r>
          </a:p>
          <a:p>
            <a:r>
              <a:rPr lang="en-US" dirty="0"/>
              <a:t>Which estimate of skew and kurtosis should be used? (See details.)</a:t>
            </a:r>
          </a:p>
          <a:p>
            <a:endParaRPr lang="en-US" dirty="0"/>
          </a:p>
          <a:p>
            <a:r>
              <a:rPr lang="en-US" dirty="0"/>
              <a:t>check	</a:t>
            </a:r>
          </a:p>
          <a:p>
            <a:r>
              <a:rPr lang="en-US" dirty="0"/>
              <a:t>Should we check for non-numeric variables? Slower but helpful.</a:t>
            </a:r>
          </a:p>
          <a:p>
            <a:endParaRPr lang="en-US" dirty="0"/>
          </a:p>
          <a:p>
            <a:r>
              <a:rPr lang="en-US" dirty="0"/>
              <a:t>fast	</a:t>
            </a:r>
          </a:p>
          <a:p>
            <a:r>
              <a:rPr lang="en-US" dirty="0"/>
              <a:t>if TRUE, will do n, means, </a:t>
            </a:r>
            <a:r>
              <a:rPr lang="en-US" dirty="0" err="1"/>
              <a:t>sds</a:t>
            </a:r>
            <a:r>
              <a:rPr lang="en-US" dirty="0"/>
              <a:t>, min, max, ranges for an improvement in speed. If NULL, will switch to fast mode for large (</a:t>
            </a:r>
            <a:r>
              <a:rPr lang="en-US" dirty="0" err="1"/>
              <a:t>ncol</a:t>
            </a:r>
            <a:r>
              <a:rPr lang="en-US" dirty="0"/>
              <a:t> * </a:t>
            </a:r>
            <a:r>
              <a:rPr lang="en-US" dirty="0" err="1"/>
              <a:t>nrow</a:t>
            </a:r>
            <a:r>
              <a:rPr lang="en-US" dirty="0"/>
              <a:t> &gt; 10^7) problems, otherwise defaults to fast = FALSE</a:t>
            </a:r>
          </a:p>
          <a:p>
            <a:endParaRPr lang="en-US" dirty="0"/>
          </a:p>
          <a:p>
            <a:r>
              <a:rPr lang="en-US" dirty="0"/>
              <a:t>quant	</a:t>
            </a:r>
          </a:p>
          <a:p>
            <a:r>
              <a:rPr lang="en-US" dirty="0"/>
              <a:t>if not NULL, will find the specified quantiles (e.g. quant=c(.25,.75) will find the 25th and 75th percentiles)</a:t>
            </a:r>
          </a:p>
          <a:p>
            <a:endParaRPr lang="en-US" dirty="0"/>
          </a:p>
          <a:p>
            <a:r>
              <a:rPr lang="en-US" dirty="0"/>
              <a:t>IQR	</a:t>
            </a:r>
          </a:p>
          <a:p>
            <a:r>
              <a:rPr lang="en-US" dirty="0"/>
              <a:t>If TRUE, show the interquartile range</a:t>
            </a:r>
          </a:p>
          <a:p>
            <a:endParaRPr lang="en-US" dirty="0"/>
          </a:p>
          <a:p>
            <a:r>
              <a:rPr lang="en-US" dirty="0"/>
              <a:t>omit	</a:t>
            </a:r>
          </a:p>
          <a:p>
            <a:r>
              <a:rPr lang="en-US" dirty="0"/>
              <a:t>Do not convert non-numerical variables to numeric, omit them instead</a:t>
            </a:r>
          </a:p>
          <a:p>
            <a:endParaRPr lang="en-US" dirty="0"/>
          </a:p>
          <a:p>
            <a:r>
              <a:rPr lang="en-US" dirty="0"/>
              <a:t>head	</a:t>
            </a:r>
          </a:p>
          <a:p>
            <a:r>
              <a:rPr lang="en-US" dirty="0"/>
              <a:t>show the first 1:head cases for each variable in </a:t>
            </a:r>
            <a:r>
              <a:rPr lang="en-US" dirty="0" err="1"/>
              <a:t>describeData</a:t>
            </a:r>
            <a:endParaRPr lang="en-US" dirty="0"/>
          </a:p>
          <a:p>
            <a:endParaRPr lang="en-US" dirty="0"/>
          </a:p>
          <a:p>
            <a:r>
              <a:rPr lang="en-US" dirty="0"/>
              <a:t>tail	</a:t>
            </a:r>
          </a:p>
          <a:p>
            <a:r>
              <a:rPr lang="en-US" dirty="0"/>
              <a:t>Show the last nobs-tail cases for each variable in </a:t>
            </a:r>
            <a:r>
              <a:rPr lang="en-US" dirty="0" err="1"/>
              <a:t>describeData</a:t>
            </a:r>
            <a:endParaRPr lang="en-US" dirty="0"/>
          </a:p>
        </p:txBody>
      </p:sp>
      <p:sp>
        <p:nvSpPr>
          <p:cNvPr id="4" name="Slide Number Placeholder 3"/>
          <p:cNvSpPr>
            <a:spLocks noGrp="1"/>
          </p:cNvSpPr>
          <p:nvPr>
            <p:ph type="sldNum" sz="quarter" idx="5"/>
          </p:nvPr>
        </p:nvSpPr>
        <p:spPr/>
        <p:txBody>
          <a:bodyPr/>
          <a:lstStyle/>
          <a:p>
            <a:fld id="{09AD1C8E-7C3B-4DB6-B6FC-95A47E96A57B}" type="slidenum">
              <a:rPr lang="en-US" smtClean="0"/>
              <a:t>170</a:t>
            </a:fld>
            <a:endParaRPr lang="en-US"/>
          </a:p>
        </p:txBody>
      </p:sp>
    </p:spTree>
    <p:extLst>
      <p:ext uri="{BB962C8B-B14F-4D97-AF65-F5344CB8AC3E}">
        <p14:creationId xmlns:p14="http://schemas.microsoft.com/office/powerpoint/2010/main" val="3058287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6311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Always create a new variable – do not overwrite old variables (lost data – in your case backup on BB, but not always true).</a:t>
            </a:r>
          </a:p>
          <a:p>
            <a:r>
              <a:rPr lang="en-US" dirty="0">
                <a:sym typeface="Wingdings" panose="05000000000000000000" pitchFamily="2" charset="2"/>
              </a:rPr>
              <a:t>Will create a new column in your data file – data view (and new row in variable view).</a:t>
            </a:r>
          </a:p>
          <a:p>
            <a:r>
              <a:rPr lang="en-US" dirty="0">
                <a:sym typeface="Wingdings" panose="05000000000000000000" pitchFamily="2" charset="2"/>
              </a:rPr>
              <a:t>Always keep syntax so you know how you created new variables.</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174</a:t>
            </a:fld>
            <a:endParaRPr lang="en-US"/>
          </a:p>
        </p:txBody>
      </p:sp>
    </p:spTree>
    <p:extLst>
      <p:ext uri="{BB962C8B-B14F-4D97-AF65-F5344CB8AC3E}">
        <p14:creationId xmlns:p14="http://schemas.microsoft.com/office/powerpoint/2010/main" val="15460122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176</a:t>
            </a:fld>
            <a:endParaRPr lang="en-US"/>
          </a:p>
        </p:txBody>
      </p:sp>
    </p:spTree>
    <p:extLst>
      <p:ext uri="{BB962C8B-B14F-4D97-AF65-F5344CB8AC3E}">
        <p14:creationId xmlns:p14="http://schemas.microsoft.com/office/powerpoint/2010/main" val="3870614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of Missing Datasets</a:t>
            </a:r>
          </a:p>
          <a:p>
            <a:endParaRPr lang="en-US" dirty="0"/>
          </a:p>
          <a:p>
            <a:r>
              <a:rPr lang="en-US" dirty="0"/>
              <a:t>Data Feminism – </a:t>
            </a:r>
            <a:r>
              <a:rPr lang="en-US" dirty="0" err="1"/>
              <a:t>pg</a:t>
            </a:r>
            <a:r>
              <a:rPr lang="en-US" dirty="0"/>
              <a:t> 33</a:t>
            </a:r>
          </a:p>
          <a:p>
            <a:endParaRPr lang="en-US" dirty="0"/>
          </a:p>
          <a:p>
            <a:r>
              <a:rPr lang="en-US" dirty="0"/>
              <a:t>Joy </a:t>
            </a:r>
            <a:r>
              <a:rPr lang="en-US" dirty="0" err="1"/>
              <a:t>Boulamwini</a:t>
            </a:r>
            <a:r>
              <a:rPr lang="en-US" dirty="0"/>
              <a:t> (MIT graduate student) noticed that the facial-analysis software she was working on for a class project couldn’t recognize her face. The AI had used a dataset of mostly white faces for learning. Only 4% of the faces in the dataset were of black women. </a:t>
            </a:r>
          </a:p>
        </p:txBody>
      </p:sp>
      <p:sp>
        <p:nvSpPr>
          <p:cNvPr id="4" name="Slide Number Placeholder 3"/>
          <p:cNvSpPr>
            <a:spLocks noGrp="1"/>
          </p:cNvSpPr>
          <p:nvPr>
            <p:ph type="sldNum" sz="quarter" idx="5"/>
          </p:nvPr>
        </p:nvSpPr>
        <p:spPr/>
        <p:txBody>
          <a:bodyPr/>
          <a:lstStyle/>
          <a:p>
            <a:fld id="{6E955B39-7025-465C-8D04-7485E2797B37}" type="slidenum">
              <a:rPr lang="en-US" smtClean="0"/>
              <a:t>14</a:t>
            </a:fld>
            <a:endParaRPr lang="en-US"/>
          </a:p>
        </p:txBody>
      </p:sp>
    </p:spTree>
    <p:extLst>
      <p:ext uri="{BB962C8B-B14F-4D97-AF65-F5344CB8AC3E}">
        <p14:creationId xmlns:p14="http://schemas.microsoft.com/office/powerpoint/2010/main" val="10113945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174</a:t>
            </a:r>
          </a:p>
        </p:txBody>
      </p:sp>
      <p:sp>
        <p:nvSpPr>
          <p:cNvPr id="4" name="Slide Number Placeholder 3"/>
          <p:cNvSpPr>
            <a:spLocks noGrp="1"/>
          </p:cNvSpPr>
          <p:nvPr>
            <p:ph type="sldNum" sz="quarter" idx="5"/>
          </p:nvPr>
        </p:nvSpPr>
        <p:spPr/>
        <p:txBody>
          <a:bodyPr/>
          <a:lstStyle/>
          <a:p>
            <a:fld id="{09AD1C8E-7C3B-4DB6-B6FC-95A47E96A57B}" type="slidenum">
              <a:rPr lang="en-US" smtClean="0"/>
              <a:t>177</a:t>
            </a:fld>
            <a:endParaRPr lang="en-US"/>
          </a:p>
        </p:txBody>
      </p:sp>
    </p:spTree>
    <p:extLst>
      <p:ext uri="{BB962C8B-B14F-4D97-AF65-F5344CB8AC3E}">
        <p14:creationId xmlns:p14="http://schemas.microsoft.com/office/powerpoint/2010/main" val="26681670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77826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There is not statistically significant difference in means.</a:t>
            </a:r>
          </a:p>
          <a:p>
            <a:r>
              <a:rPr lang="en-US" dirty="0"/>
              <a:t>Alternative hypothesis: There is a statistically significant difference in means. </a:t>
            </a:r>
          </a:p>
        </p:txBody>
      </p:sp>
      <p:sp>
        <p:nvSpPr>
          <p:cNvPr id="4" name="Slide Number Placeholder 3"/>
          <p:cNvSpPr>
            <a:spLocks noGrp="1"/>
          </p:cNvSpPr>
          <p:nvPr>
            <p:ph type="sldNum" sz="quarter" idx="5"/>
          </p:nvPr>
        </p:nvSpPr>
        <p:spPr/>
        <p:txBody>
          <a:bodyPr/>
          <a:lstStyle/>
          <a:p>
            <a:fld id="{09AD1C8E-7C3B-4DB6-B6FC-95A47E96A57B}" type="slidenum">
              <a:rPr lang="en-US" smtClean="0"/>
              <a:t>179</a:t>
            </a:fld>
            <a:endParaRPr lang="en-US"/>
          </a:p>
        </p:txBody>
      </p:sp>
    </p:spTree>
    <p:extLst>
      <p:ext uri="{BB962C8B-B14F-4D97-AF65-F5344CB8AC3E}">
        <p14:creationId xmlns:p14="http://schemas.microsoft.com/office/powerpoint/2010/main" val="1935929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(ANES) +</a:t>
            </a:r>
          </a:p>
          <a:p>
            <a:r>
              <a:rPr lang="en-US" dirty="0"/>
              <a:t>  # Top</a:t>
            </a:r>
          </a:p>
          <a:p>
            <a:r>
              <a:rPr lang="en-US" dirty="0"/>
              <a:t>  </a:t>
            </a:r>
            <a:r>
              <a:rPr lang="en-US" dirty="0" err="1"/>
              <a:t>geom_density</a:t>
            </a:r>
            <a:r>
              <a:rPr lang="en-US" dirty="0"/>
              <a:t>(</a:t>
            </a:r>
            <a:r>
              <a:rPr lang="en-US" dirty="0" err="1"/>
              <a:t>aes</a:t>
            </a:r>
            <a:r>
              <a:rPr lang="en-US" dirty="0"/>
              <a:t>(x = </a:t>
            </a:r>
            <a:r>
              <a:rPr lang="en-US" dirty="0" err="1"/>
              <a:t>defensespend</a:t>
            </a:r>
            <a:r>
              <a:rPr lang="en-US" dirty="0"/>
              <a:t>, y=..density..), adjust=4, fill="blue", alpha=.4) +</a:t>
            </a:r>
          </a:p>
          <a:p>
            <a:r>
              <a:rPr lang="en-US" dirty="0"/>
              <a:t>  # Bottom</a:t>
            </a:r>
          </a:p>
          <a:p>
            <a:r>
              <a:rPr lang="en-US" dirty="0"/>
              <a:t>  </a:t>
            </a:r>
            <a:r>
              <a:rPr lang="en-US" dirty="0" err="1"/>
              <a:t>geom_density</a:t>
            </a:r>
            <a:r>
              <a:rPr lang="en-US" dirty="0"/>
              <a:t>( </a:t>
            </a:r>
            <a:r>
              <a:rPr lang="en-US" dirty="0" err="1"/>
              <a:t>aes</a:t>
            </a:r>
            <a:r>
              <a:rPr lang="en-US" dirty="0"/>
              <a:t>( x = </a:t>
            </a:r>
            <a:r>
              <a:rPr lang="en-US" dirty="0" err="1"/>
              <a:t>servicespend</a:t>
            </a:r>
            <a:r>
              <a:rPr lang="en-US" dirty="0"/>
              <a:t>, y=..density..), adjust=4, fill="green", alpha=.4)+</a:t>
            </a:r>
          </a:p>
          <a:p>
            <a:r>
              <a:rPr lang="en-US" dirty="0"/>
              <a:t>  </a:t>
            </a:r>
            <a:r>
              <a:rPr lang="en-US" dirty="0" err="1"/>
              <a:t>ggtitle</a:t>
            </a:r>
            <a:r>
              <a:rPr lang="en-US" dirty="0"/>
              <a:t>("Distributions of Spending Preferences for Social Services and Defense") +</a:t>
            </a:r>
          </a:p>
          <a:p>
            <a:r>
              <a:rPr lang="en-US" dirty="0"/>
              <a:t>  </a:t>
            </a:r>
            <a:r>
              <a:rPr lang="en-US" dirty="0" err="1"/>
              <a:t>scale_x_continuous</a:t>
            </a:r>
            <a:r>
              <a:rPr lang="en-US" dirty="0"/>
              <a:t>(name = "Gaussian Distribution of Survey Responses")+</a:t>
            </a:r>
          </a:p>
          <a:p>
            <a:r>
              <a:rPr lang="en-US" dirty="0"/>
              <a:t>  </a:t>
            </a:r>
            <a:r>
              <a:rPr lang="en-US" dirty="0" err="1"/>
              <a:t>scale_y_continuous</a:t>
            </a:r>
            <a:r>
              <a:rPr lang="en-US" dirty="0"/>
              <a:t>(name = "")</a:t>
            </a:r>
          </a:p>
        </p:txBody>
      </p:sp>
      <p:sp>
        <p:nvSpPr>
          <p:cNvPr id="4" name="Slide Number Placeholder 3"/>
          <p:cNvSpPr>
            <a:spLocks noGrp="1"/>
          </p:cNvSpPr>
          <p:nvPr>
            <p:ph type="sldNum" sz="quarter" idx="5"/>
          </p:nvPr>
        </p:nvSpPr>
        <p:spPr/>
        <p:txBody>
          <a:bodyPr/>
          <a:lstStyle/>
          <a:p>
            <a:fld id="{09AD1C8E-7C3B-4DB6-B6FC-95A47E96A57B}" type="slidenum">
              <a:rPr lang="en-US" smtClean="0"/>
              <a:t>181</a:t>
            </a:fld>
            <a:endParaRPr lang="en-US"/>
          </a:p>
        </p:txBody>
      </p:sp>
    </p:spTree>
    <p:extLst>
      <p:ext uri="{BB962C8B-B14F-4D97-AF65-F5344CB8AC3E}">
        <p14:creationId xmlns:p14="http://schemas.microsoft.com/office/powerpoint/2010/main" val="19948397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281?</a:t>
            </a:r>
          </a:p>
          <a:p>
            <a:r>
              <a:rPr lang="en-US" dirty="0"/>
              <a:t>We can also test for statistical significance in correlation analysis. This tells us whether the correlation we observe in our sample data is expected to be true in the population. The main caveat is that even if</a:t>
            </a:r>
          </a:p>
          <a:p>
            <a:r>
              <a:rPr lang="en-US" dirty="0"/>
              <a:t>we find there is a significant correlation, we are only comparing two variables in isolation and not taking into account other factors; more on this in the next chapter. Further, if we have an outcome variable on the interval/ratio level, and particularly if we have a predictor variable on the interval/ratio level, we are better off using linear regression (specifically, multiple regression, as we will in the next chapter) than correlation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D1C8E-7C3B-4DB6-B6FC-95A47E96A5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9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409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https://www.brookings.edu/research/what-all-policy-analysts-need-to-know-about-data-science/</a:t>
            </a:r>
          </a:p>
        </p:txBody>
      </p:sp>
      <p:sp>
        <p:nvSpPr>
          <p:cNvPr id="4" name="Slide Number Placeholder 3"/>
          <p:cNvSpPr>
            <a:spLocks noGrp="1"/>
          </p:cNvSpPr>
          <p:nvPr>
            <p:ph type="sldNum" sz="quarter" idx="5"/>
          </p:nvPr>
        </p:nvSpPr>
        <p:spPr/>
        <p:txBody>
          <a:bodyPr/>
          <a:lstStyle/>
          <a:p>
            <a:fld id="{6E955B39-7025-465C-8D04-7485E2797B37}" type="slidenum">
              <a:rPr lang="en-US" smtClean="0"/>
              <a:t>16</a:t>
            </a:fld>
            <a:endParaRPr lang="en-US"/>
          </a:p>
        </p:txBody>
      </p:sp>
    </p:spTree>
    <p:extLst>
      <p:ext uri="{BB962C8B-B14F-4D97-AF65-F5344CB8AC3E}">
        <p14:creationId xmlns:p14="http://schemas.microsoft.com/office/powerpoint/2010/main" val="40188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are secondary data sources.</a:t>
            </a:r>
          </a:p>
        </p:txBody>
      </p:sp>
      <p:sp>
        <p:nvSpPr>
          <p:cNvPr id="4" name="Slide Number Placeholder 3"/>
          <p:cNvSpPr>
            <a:spLocks noGrp="1"/>
          </p:cNvSpPr>
          <p:nvPr>
            <p:ph type="sldNum" sz="quarter" idx="5"/>
          </p:nvPr>
        </p:nvSpPr>
        <p:spPr/>
        <p:txBody>
          <a:bodyPr/>
          <a:lstStyle/>
          <a:p>
            <a:fld id="{6E955B39-7025-465C-8D04-7485E2797B37}" type="slidenum">
              <a:rPr lang="en-US" smtClean="0"/>
              <a:t>17</a:t>
            </a:fld>
            <a:endParaRPr lang="en-US"/>
          </a:p>
        </p:txBody>
      </p:sp>
    </p:spTree>
    <p:extLst>
      <p:ext uri="{BB962C8B-B14F-4D97-AF65-F5344CB8AC3E}">
        <p14:creationId xmlns:p14="http://schemas.microsoft.com/office/powerpoint/2010/main" val="316467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find a really great study on ICPSR, but they only include Stata code (.</a:t>
            </a:r>
            <a:r>
              <a:rPr lang="en-US" dirty="0" err="1"/>
              <a:t>dta</a:t>
            </a:r>
            <a:r>
              <a:rPr lang="en-US" dirty="0"/>
              <a:t>) then I can’t use that in Excel.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18</a:t>
            </a:fld>
            <a:endParaRPr lang="en-US"/>
          </a:p>
        </p:txBody>
      </p:sp>
    </p:spTree>
    <p:extLst>
      <p:ext uri="{BB962C8B-B14F-4D97-AF65-F5344CB8AC3E}">
        <p14:creationId xmlns:p14="http://schemas.microsoft.com/office/powerpoint/2010/main" val="367406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22</a:t>
            </a:fld>
            <a:endParaRPr lang="en-US"/>
          </a:p>
        </p:txBody>
      </p:sp>
    </p:spTree>
    <p:extLst>
      <p:ext uri="{BB962C8B-B14F-4D97-AF65-F5344CB8AC3E}">
        <p14:creationId xmlns:p14="http://schemas.microsoft.com/office/powerpoint/2010/main" val="3769036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 is your observation.</a:t>
            </a:r>
          </a:p>
        </p:txBody>
      </p:sp>
      <p:sp>
        <p:nvSpPr>
          <p:cNvPr id="4" name="Slide Number Placeholder 3"/>
          <p:cNvSpPr>
            <a:spLocks noGrp="1"/>
          </p:cNvSpPr>
          <p:nvPr>
            <p:ph type="sldNum" sz="quarter" idx="5"/>
          </p:nvPr>
        </p:nvSpPr>
        <p:spPr/>
        <p:txBody>
          <a:bodyPr/>
          <a:lstStyle/>
          <a:p>
            <a:fld id="{6E955B39-7025-465C-8D04-7485E2797B37}" type="slidenum">
              <a:rPr lang="en-US" smtClean="0"/>
              <a:t>23</a:t>
            </a:fld>
            <a:endParaRPr lang="en-US"/>
          </a:p>
        </p:txBody>
      </p:sp>
    </p:spTree>
    <p:extLst>
      <p:ext uri="{BB962C8B-B14F-4D97-AF65-F5344CB8AC3E}">
        <p14:creationId xmlns:p14="http://schemas.microsoft.com/office/powerpoint/2010/main" val="418860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24</a:t>
            </a:fld>
            <a:endParaRPr lang="en-US"/>
          </a:p>
        </p:txBody>
      </p:sp>
    </p:spTree>
    <p:extLst>
      <p:ext uri="{BB962C8B-B14F-4D97-AF65-F5344CB8AC3E}">
        <p14:creationId xmlns:p14="http://schemas.microsoft.com/office/powerpoint/2010/main" val="957757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11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ontserrat-Light"/>
              </a:rPr>
              <a:t>Note:</a:t>
            </a:r>
            <a:br>
              <a:rPr lang="en-US" sz="1800" b="0" i="0" dirty="0">
                <a:solidFill>
                  <a:srgbClr val="000000"/>
                </a:solidFill>
                <a:effectLst/>
                <a:latin typeface="Montserrat-Light"/>
              </a:rPr>
            </a:br>
            <a:r>
              <a:rPr lang="en-US" sz="1800" b="0" i="0" dirty="0">
                <a:solidFill>
                  <a:srgbClr val="272822"/>
                </a:solidFill>
                <a:effectLst/>
                <a:latin typeface="Montserrat-Light"/>
              </a:rPr>
              <a:t>A </a:t>
            </a:r>
            <a:r>
              <a:rPr lang="en-US" sz="1800" b="0" i="0" dirty="0">
                <a:solidFill>
                  <a:srgbClr val="000000"/>
                </a:solidFill>
                <a:effectLst/>
                <a:latin typeface="Montserrat-Light"/>
              </a:rPr>
              <a:t>variable </a:t>
            </a:r>
            <a:r>
              <a:rPr lang="en-US" sz="1800" b="0" i="0" dirty="0">
                <a:solidFill>
                  <a:srgbClr val="272822"/>
                </a:solidFill>
                <a:effectLst/>
                <a:latin typeface="Montserrat-Light"/>
              </a:rPr>
              <a:t>is a quantity, quality, or property that you can measure.</a:t>
            </a:r>
            <a:br>
              <a:rPr lang="en-US" sz="1800" b="0" i="0" dirty="0">
                <a:solidFill>
                  <a:srgbClr val="272822"/>
                </a:solidFill>
                <a:effectLst/>
                <a:latin typeface="Montserrat-Light"/>
              </a:rPr>
            </a:br>
            <a:r>
              <a:rPr lang="en-US" sz="1800" b="0" i="0" dirty="0">
                <a:solidFill>
                  <a:srgbClr val="272822"/>
                </a:solidFill>
                <a:effectLst/>
                <a:latin typeface="Montserrat-Light"/>
              </a:rPr>
              <a:t>An </a:t>
            </a:r>
            <a:r>
              <a:rPr lang="en-US" sz="1800" b="0" i="0" dirty="0">
                <a:solidFill>
                  <a:srgbClr val="000000"/>
                </a:solidFill>
                <a:effectLst/>
                <a:latin typeface="Montserrat-Light"/>
              </a:rPr>
              <a:t>observation </a:t>
            </a:r>
            <a:r>
              <a:rPr lang="en-US" sz="1800" b="0" i="0" dirty="0">
                <a:solidFill>
                  <a:srgbClr val="272822"/>
                </a:solidFill>
                <a:effectLst/>
                <a:latin typeface="Montserrat-Light"/>
              </a:rPr>
              <a:t>is one unique unit of analysis (e.g., a country, a country in a given year). This depends on your analysis</a:t>
            </a:r>
            <a:br>
              <a:rPr lang="en-US" sz="1800" b="0" i="0" dirty="0">
                <a:solidFill>
                  <a:srgbClr val="272822"/>
                </a:solidFill>
                <a:effectLst/>
                <a:latin typeface="Montserrat-Light"/>
              </a:rPr>
            </a:br>
            <a:r>
              <a:rPr lang="en-US" sz="1800" b="0" i="0" dirty="0">
                <a:solidFill>
                  <a:srgbClr val="000000"/>
                </a:solidFill>
                <a:effectLst/>
                <a:latin typeface="Montserrat-Light"/>
              </a:rPr>
              <a:t>Values </a:t>
            </a:r>
            <a:r>
              <a:rPr lang="en-US" sz="1800" b="0" i="0" dirty="0">
                <a:solidFill>
                  <a:srgbClr val="272822"/>
                </a:solidFill>
                <a:effectLst/>
                <a:latin typeface="Montserrat-Light"/>
              </a:rPr>
              <a:t>are all the individual cells in your datasets which are stored in variables or observations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28</a:t>
            </a:fld>
            <a:endParaRPr lang="en-US"/>
          </a:p>
        </p:txBody>
      </p:sp>
    </p:spTree>
    <p:extLst>
      <p:ext uri="{BB962C8B-B14F-4D97-AF65-F5344CB8AC3E}">
        <p14:creationId xmlns:p14="http://schemas.microsoft.com/office/powerpoint/2010/main" val="1519173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9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Chapter 9 – Tidy Data with </a:t>
            </a:r>
            <a:r>
              <a:rPr lang="en-US" dirty="0" err="1"/>
              <a:t>tidyr</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29</a:t>
            </a:fld>
            <a:endParaRPr lang="en-US"/>
          </a:p>
        </p:txBody>
      </p:sp>
    </p:spTree>
    <p:extLst>
      <p:ext uri="{BB962C8B-B14F-4D97-AF65-F5344CB8AC3E}">
        <p14:creationId xmlns:p14="http://schemas.microsoft.com/office/powerpoint/2010/main" val="190487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https://blog.datawrapper.de/pivottables/</a:t>
            </a:r>
          </a:p>
          <a:p>
            <a:endParaRPr lang="en-US" dirty="0"/>
          </a:p>
          <a:p>
            <a:r>
              <a:rPr lang="en-US" dirty="0"/>
              <a:t>Pivot Tables can do this! </a:t>
            </a:r>
          </a:p>
        </p:txBody>
      </p:sp>
      <p:sp>
        <p:nvSpPr>
          <p:cNvPr id="4" name="Slide Number Placeholder 3"/>
          <p:cNvSpPr>
            <a:spLocks noGrp="1"/>
          </p:cNvSpPr>
          <p:nvPr>
            <p:ph type="sldNum" sz="quarter" idx="5"/>
          </p:nvPr>
        </p:nvSpPr>
        <p:spPr/>
        <p:txBody>
          <a:bodyPr/>
          <a:lstStyle/>
          <a:p>
            <a:fld id="{6E955B39-7025-465C-8D04-7485E2797B37}" type="slidenum">
              <a:rPr lang="en-US" smtClean="0"/>
              <a:t>30</a:t>
            </a:fld>
            <a:endParaRPr lang="en-US"/>
          </a:p>
        </p:txBody>
      </p:sp>
    </p:spTree>
    <p:extLst>
      <p:ext uri="{BB962C8B-B14F-4D97-AF65-F5344CB8AC3E}">
        <p14:creationId xmlns:p14="http://schemas.microsoft.com/office/powerpoint/2010/main" val="367943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data be challenging to work with? How would you improve it?</a:t>
            </a:r>
          </a:p>
          <a:p>
            <a:r>
              <a:rPr lang="en-US" dirty="0"/>
              <a:t>What are the variables of this dataset?</a:t>
            </a:r>
          </a:p>
        </p:txBody>
      </p:sp>
      <p:sp>
        <p:nvSpPr>
          <p:cNvPr id="4" name="Slide Number Placeholder 3"/>
          <p:cNvSpPr>
            <a:spLocks noGrp="1"/>
          </p:cNvSpPr>
          <p:nvPr>
            <p:ph type="sldNum" sz="quarter" idx="5"/>
          </p:nvPr>
        </p:nvSpPr>
        <p:spPr/>
        <p:txBody>
          <a:bodyPr/>
          <a:lstStyle/>
          <a:p>
            <a:fld id="{6E955B39-7025-465C-8D04-7485E2797B37}" type="slidenum">
              <a:rPr lang="en-US" smtClean="0"/>
              <a:t>32</a:t>
            </a:fld>
            <a:endParaRPr lang="en-US"/>
          </a:p>
        </p:txBody>
      </p:sp>
    </p:spTree>
    <p:extLst>
      <p:ext uri="{BB962C8B-B14F-4D97-AF65-F5344CB8AC3E}">
        <p14:creationId xmlns:p14="http://schemas.microsoft.com/office/powerpoint/2010/main" val="10832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separate city and state into separate variables. Then you want year as one variable and the crime rate as another variable.</a:t>
            </a:r>
          </a:p>
          <a:p>
            <a:endParaRPr lang="en-US" dirty="0"/>
          </a:p>
          <a:p>
            <a:r>
              <a:rPr lang="en-US" dirty="0"/>
              <a:t>Once we get to R, we will use commands like </a:t>
            </a:r>
            <a:r>
              <a:rPr lang="en-US" dirty="0" err="1"/>
              <a:t>pivot_wider</a:t>
            </a:r>
            <a:r>
              <a:rPr lang="en-US" dirty="0"/>
              <a:t> and </a:t>
            </a:r>
            <a:r>
              <a:rPr lang="en-US" dirty="0" err="1"/>
              <a:t>pivot_longer</a:t>
            </a:r>
            <a:r>
              <a:rPr lang="en-US" dirty="0"/>
              <a:t> to do what we described here. Each row is one observation (a city during a certain year)</a:t>
            </a:r>
          </a:p>
        </p:txBody>
      </p:sp>
      <p:sp>
        <p:nvSpPr>
          <p:cNvPr id="4" name="Slide Number Placeholder 3"/>
          <p:cNvSpPr>
            <a:spLocks noGrp="1"/>
          </p:cNvSpPr>
          <p:nvPr>
            <p:ph type="sldNum" sz="quarter" idx="5"/>
          </p:nvPr>
        </p:nvSpPr>
        <p:spPr/>
        <p:txBody>
          <a:bodyPr/>
          <a:lstStyle/>
          <a:p>
            <a:fld id="{6E955B39-7025-465C-8D04-7485E2797B37}" type="slidenum">
              <a:rPr lang="en-US" smtClean="0"/>
              <a:t>33</a:t>
            </a:fld>
            <a:endParaRPr lang="en-US"/>
          </a:p>
        </p:txBody>
      </p:sp>
    </p:spTree>
    <p:extLst>
      <p:ext uri="{BB962C8B-B14F-4D97-AF65-F5344CB8AC3E}">
        <p14:creationId xmlns:p14="http://schemas.microsoft.com/office/powerpoint/2010/main" val="65557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Traffic_Crashes_SMALL</a:t>
            </a:r>
            <a:endParaRPr lang="en-US" dirty="0"/>
          </a:p>
          <a:p>
            <a:r>
              <a:rPr lang="en-US" dirty="0"/>
              <a:t>I only kept crashes that happened on Oct. 31 (310 of 222,718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34</a:t>
            </a:fld>
            <a:endParaRPr lang="en-US"/>
          </a:p>
        </p:txBody>
      </p:sp>
    </p:spTree>
    <p:extLst>
      <p:ext uri="{BB962C8B-B14F-4D97-AF65-F5344CB8AC3E}">
        <p14:creationId xmlns:p14="http://schemas.microsoft.com/office/powerpoint/2010/main" val="653527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format is this?</a:t>
            </a:r>
          </a:p>
        </p:txBody>
      </p:sp>
      <p:sp>
        <p:nvSpPr>
          <p:cNvPr id="4" name="Slide Number Placeholder 3"/>
          <p:cNvSpPr>
            <a:spLocks noGrp="1"/>
          </p:cNvSpPr>
          <p:nvPr>
            <p:ph type="sldNum" sz="quarter" idx="5"/>
          </p:nvPr>
        </p:nvSpPr>
        <p:spPr/>
        <p:txBody>
          <a:bodyPr/>
          <a:lstStyle/>
          <a:p>
            <a:fld id="{6E955B39-7025-465C-8D04-7485E2797B37}" type="slidenum">
              <a:rPr lang="en-US" smtClean="0"/>
              <a:t>35</a:t>
            </a:fld>
            <a:endParaRPr lang="en-US"/>
          </a:p>
        </p:txBody>
      </p:sp>
    </p:spTree>
    <p:extLst>
      <p:ext uri="{BB962C8B-B14F-4D97-AF65-F5344CB8AC3E}">
        <p14:creationId xmlns:p14="http://schemas.microsoft.com/office/powerpoint/2010/main" val="280363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for Dummies </a:t>
            </a:r>
            <a:r>
              <a:rPr lang="en-US" dirty="0" err="1"/>
              <a:t>pg</a:t>
            </a:r>
            <a:r>
              <a:rPr lang="en-US" dirty="0"/>
              <a:t> 177</a:t>
            </a:r>
          </a:p>
          <a:p>
            <a:r>
              <a:rPr lang="en-US" dirty="0"/>
              <a:t>Chapter 9</a:t>
            </a:r>
          </a:p>
        </p:txBody>
      </p:sp>
      <p:sp>
        <p:nvSpPr>
          <p:cNvPr id="4" name="Slide Number Placeholder 3"/>
          <p:cNvSpPr>
            <a:spLocks noGrp="1"/>
          </p:cNvSpPr>
          <p:nvPr>
            <p:ph type="sldNum" sz="quarter" idx="5"/>
          </p:nvPr>
        </p:nvSpPr>
        <p:spPr/>
        <p:txBody>
          <a:bodyPr/>
          <a:lstStyle/>
          <a:p>
            <a:fld id="{6E955B39-7025-465C-8D04-7485E2797B37}" type="slidenum">
              <a:rPr lang="en-US" smtClean="0"/>
              <a:t>36</a:t>
            </a:fld>
            <a:endParaRPr lang="en-US"/>
          </a:p>
        </p:txBody>
      </p:sp>
    </p:spTree>
    <p:extLst>
      <p:ext uri="{BB962C8B-B14F-4D97-AF65-F5344CB8AC3E}">
        <p14:creationId xmlns:p14="http://schemas.microsoft.com/office/powerpoint/2010/main" val="438924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4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t>
            </a:r>
            <a:r>
              <a:rPr lang="en-US" dirty="0" err="1"/>
              <a:t>Traffic_Crashes_SMALL</a:t>
            </a: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41</a:t>
            </a:fld>
            <a:endParaRPr lang="en-US"/>
          </a:p>
        </p:txBody>
      </p:sp>
    </p:spTree>
    <p:extLst>
      <p:ext uri="{BB962C8B-B14F-4D97-AF65-F5344CB8AC3E}">
        <p14:creationId xmlns:p14="http://schemas.microsoft.com/office/powerpoint/2010/main" val="649009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Chicago’s data portal has a relatively user-friendly interface that allows filtering, sorting, formatting, and visualizing of data before you even download the  data. Many data sources do not have this. You would instead have to read the description of the dataset, descriptions of the variables, and other information provided to determine if it was what you wanted to analyze. </a:t>
            </a:r>
          </a:p>
          <a:p>
            <a:endParaRPr lang="en-US" dirty="0"/>
          </a:p>
          <a:p>
            <a:r>
              <a:rPr lang="en-US" dirty="0"/>
              <a:t>API information: https://dev.socrata.com/foundry/data.cityofchicago.org/85ca-t3if </a:t>
            </a:r>
          </a:p>
        </p:txBody>
      </p:sp>
      <p:sp>
        <p:nvSpPr>
          <p:cNvPr id="4" name="Slide Number Placeholder 3"/>
          <p:cNvSpPr>
            <a:spLocks noGrp="1"/>
          </p:cNvSpPr>
          <p:nvPr>
            <p:ph type="sldNum" sz="quarter" idx="5"/>
          </p:nvPr>
        </p:nvSpPr>
        <p:spPr/>
        <p:txBody>
          <a:bodyPr/>
          <a:lstStyle/>
          <a:p>
            <a:fld id="{6E955B39-7025-465C-8D04-7485E2797B37}" type="slidenum">
              <a:rPr lang="en-US" smtClean="0"/>
              <a:t>42</a:t>
            </a:fld>
            <a:endParaRPr lang="en-US"/>
          </a:p>
        </p:txBody>
      </p:sp>
    </p:spTree>
    <p:extLst>
      <p:ext uri="{BB962C8B-B14F-4D97-AF65-F5344CB8AC3E}">
        <p14:creationId xmlns:p14="http://schemas.microsoft.com/office/powerpoint/2010/main" val="1795188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3</a:t>
            </a:fld>
            <a:endParaRPr lang="en-US"/>
          </a:p>
        </p:txBody>
      </p:sp>
    </p:spTree>
    <p:extLst>
      <p:ext uri="{BB962C8B-B14F-4D97-AF65-F5344CB8AC3E}">
        <p14:creationId xmlns:p14="http://schemas.microsoft.com/office/powerpoint/2010/main" val="256031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downloaded on  5/23/2020 was 88.3MB large. For some computers, this may be a large file to open and manipulate in Excel without frustrating lags.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research question and make the data more user friendly, let’s delete rows that are not needed. I deleted all observations before 2019 and columns that were unnecessary for the class examples.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43</a:t>
            </a:fld>
            <a:endParaRPr lang="en-US"/>
          </a:p>
        </p:txBody>
      </p:sp>
    </p:spTree>
    <p:extLst>
      <p:ext uri="{BB962C8B-B14F-4D97-AF65-F5344CB8AC3E}">
        <p14:creationId xmlns:p14="http://schemas.microsoft.com/office/powerpoint/2010/main" val="235356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p:txBody>
      </p:sp>
      <p:sp>
        <p:nvSpPr>
          <p:cNvPr id="4" name="Slide Number Placeholder 3"/>
          <p:cNvSpPr>
            <a:spLocks noGrp="1"/>
          </p:cNvSpPr>
          <p:nvPr>
            <p:ph type="sldNum" sz="quarter" idx="5"/>
          </p:nvPr>
        </p:nvSpPr>
        <p:spPr/>
        <p:txBody>
          <a:bodyPr/>
          <a:lstStyle/>
          <a:p>
            <a:fld id="{6E955B39-7025-465C-8D04-7485E2797B37}" type="slidenum">
              <a:rPr lang="en-US" smtClean="0"/>
              <a:t>44</a:t>
            </a:fld>
            <a:endParaRPr lang="en-US"/>
          </a:p>
        </p:txBody>
      </p:sp>
    </p:spTree>
    <p:extLst>
      <p:ext uri="{BB962C8B-B14F-4D97-AF65-F5344CB8AC3E}">
        <p14:creationId xmlns:p14="http://schemas.microsoft.com/office/powerpoint/2010/main" val="1979827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20</a:t>
            </a:r>
          </a:p>
        </p:txBody>
      </p:sp>
      <p:sp>
        <p:nvSpPr>
          <p:cNvPr id="4" name="Slide Number Placeholder 3"/>
          <p:cNvSpPr>
            <a:spLocks noGrp="1"/>
          </p:cNvSpPr>
          <p:nvPr>
            <p:ph type="sldNum" sz="quarter" idx="5"/>
          </p:nvPr>
        </p:nvSpPr>
        <p:spPr/>
        <p:txBody>
          <a:bodyPr/>
          <a:lstStyle/>
          <a:p>
            <a:fld id="{6E955B39-7025-465C-8D04-7485E2797B37}" type="slidenum">
              <a:rPr lang="en-US" smtClean="0"/>
              <a:t>45</a:t>
            </a:fld>
            <a:endParaRPr lang="en-US"/>
          </a:p>
        </p:txBody>
      </p:sp>
    </p:spTree>
    <p:extLst>
      <p:ext uri="{BB962C8B-B14F-4D97-AF65-F5344CB8AC3E}">
        <p14:creationId xmlns:p14="http://schemas.microsoft.com/office/powerpoint/2010/main" val="3094425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with Data </a:t>
            </a:r>
            <a:r>
              <a:rPr lang="en-US" dirty="0" err="1"/>
              <a:t>pg</a:t>
            </a:r>
            <a:r>
              <a:rPr lang="en-US" dirty="0"/>
              <a:t> 111</a:t>
            </a:r>
          </a:p>
        </p:txBody>
      </p:sp>
      <p:sp>
        <p:nvSpPr>
          <p:cNvPr id="4" name="Slide Number Placeholder 3"/>
          <p:cNvSpPr>
            <a:spLocks noGrp="1"/>
          </p:cNvSpPr>
          <p:nvPr>
            <p:ph type="sldNum" sz="quarter" idx="5"/>
          </p:nvPr>
        </p:nvSpPr>
        <p:spPr/>
        <p:txBody>
          <a:bodyPr/>
          <a:lstStyle/>
          <a:p>
            <a:fld id="{6E955B39-7025-465C-8D04-7485E2797B37}" type="slidenum">
              <a:rPr lang="en-US" smtClean="0"/>
              <a:t>46</a:t>
            </a:fld>
            <a:endParaRPr lang="en-US"/>
          </a:p>
        </p:txBody>
      </p:sp>
    </p:spTree>
    <p:extLst>
      <p:ext uri="{BB962C8B-B14F-4D97-AF65-F5344CB8AC3E}">
        <p14:creationId xmlns:p14="http://schemas.microsoft.com/office/powerpoint/2010/main" val="2049014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data analysis involves statistics. </a:t>
            </a:r>
          </a:p>
        </p:txBody>
      </p:sp>
      <p:sp>
        <p:nvSpPr>
          <p:cNvPr id="4" name="Slide Number Placeholder 3"/>
          <p:cNvSpPr>
            <a:spLocks noGrp="1"/>
          </p:cNvSpPr>
          <p:nvPr>
            <p:ph type="sldNum" sz="quarter" idx="5"/>
          </p:nvPr>
        </p:nvSpPr>
        <p:spPr/>
        <p:txBody>
          <a:bodyPr/>
          <a:lstStyle/>
          <a:p>
            <a:fld id="{6E955B39-7025-465C-8D04-7485E2797B37}" type="slidenum">
              <a:rPr lang="en-US" smtClean="0"/>
              <a:t>47</a:t>
            </a:fld>
            <a:endParaRPr lang="en-US"/>
          </a:p>
        </p:txBody>
      </p:sp>
    </p:spTree>
    <p:extLst>
      <p:ext uri="{BB962C8B-B14F-4D97-AF65-F5344CB8AC3E}">
        <p14:creationId xmlns:p14="http://schemas.microsoft.com/office/powerpoint/2010/main" val="3927151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48</a:t>
            </a:fld>
            <a:endParaRPr lang="en-US"/>
          </a:p>
        </p:txBody>
      </p:sp>
    </p:spTree>
    <p:extLst>
      <p:ext uri="{BB962C8B-B14F-4D97-AF65-F5344CB8AC3E}">
        <p14:creationId xmlns:p14="http://schemas.microsoft.com/office/powerpoint/2010/main" val="3712104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Hours</a:t>
            </a:r>
          </a:p>
          <a:p>
            <a:r>
              <a:rPr lang="en-US" dirty="0"/>
              <a:t>Values – Count of observations </a:t>
            </a:r>
          </a:p>
        </p:txBody>
      </p:sp>
      <p:sp>
        <p:nvSpPr>
          <p:cNvPr id="4" name="Slide Number Placeholder 3"/>
          <p:cNvSpPr>
            <a:spLocks noGrp="1"/>
          </p:cNvSpPr>
          <p:nvPr>
            <p:ph type="sldNum" sz="quarter" idx="5"/>
          </p:nvPr>
        </p:nvSpPr>
        <p:spPr/>
        <p:txBody>
          <a:bodyPr/>
          <a:lstStyle/>
          <a:p>
            <a:fld id="{6E955B39-7025-465C-8D04-7485E2797B37}" type="slidenum">
              <a:rPr lang="en-US" smtClean="0"/>
              <a:t>49</a:t>
            </a:fld>
            <a:endParaRPr lang="en-US"/>
          </a:p>
        </p:txBody>
      </p:sp>
    </p:spTree>
    <p:extLst>
      <p:ext uri="{BB962C8B-B14F-4D97-AF65-F5344CB8AC3E}">
        <p14:creationId xmlns:p14="http://schemas.microsoft.com/office/powerpoint/2010/main" val="4237223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 posted speeds</a:t>
            </a:r>
          </a:p>
          <a:p>
            <a:r>
              <a:rPr lang="en-US" dirty="0"/>
              <a:t>Values – Count of observations</a:t>
            </a:r>
          </a:p>
          <a:p>
            <a:r>
              <a:rPr lang="en-US" dirty="0"/>
              <a:t>Graph shows number of accidents that occurred within each posted speed limit. </a:t>
            </a:r>
          </a:p>
        </p:txBody>
      </p:sp>
      <p:sp>
        <p:nvSpPr>
          <p:cNvPr id="4" name="Slide Number Placeholder 3"/>
          <p:cNvSpPr>
            <a:spLocks noGrp="1"/>
          </p:cNvSpPr>
          <p:nvPr>
            <p:ph type="sldNum" sz="quarter" idx="5"/>
          </p:nvPr>
        </p:nvSpPr>
        <p:spPr/>
        <p:txBody>
          <a:bodyPr/>
          <a:lstStyle/>
          <a:p>
            <a:fld id="{6E955B39-7025-465C-8D04-7485E2797B37}" type="slidenum">
              <a:rPr lang="en-US" smtClean="0"/>
              <a:t>50</a:t>
            </a:fld>
            <a:endParaRPr lang="en-US"/>
          </a:p>
        </p:txBody>
      </p:sp>
    </p:spTree>
    <p:extLst>
      <p:ext uri="{BB962C8B-B14F-4D97-AF65-F5344CB8AC3E}">
        <p14:creationId xmlns:p14="http://schemas.microsoft.com/office/powerpoint/2010/main" val="403483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done alphabetically by default</a:t>
            </a:r>
          </a:p>
        </p:txBody>
      </p:sp>
      <p:sp>
        <p:nvSpPr>
          <p:cNvPr id="4" name="Slide Number Placeholder 3"/>
          <p:cNvSpPr>
            <a:spLocks noGrp="1"/>
          </p:cNvSpPr>
          <p:nvPr>
            <p:ph type="sldNum" sz="quarter" idx="5"/>
          </p:nvPr>
        </p:nvSpPr>
        <p:spPr/>
        <p:txBody>
          <a:bodyPr/>
          <a:lstStyle/>
          <a:p>
            <a:fld id="{6E955B39-7025-465C-8D04-7485E2797B37}" type="slidenum">
              <a:rPr lang="en-US" smtClean="0"/>
              <a:t>51</a:t>
            </a:fld>
            <a:endParaRPr lang="en-US"/>
          </a:p>
        </p:txBody>
      </p:sp>
    </p:spTree>
    <p:extLst>
      <p:ext uri="{BB962C8B-B14F-4D97-AF65-F5344CB8AC3E}">
        <p14:creationId xmlns:p14="http://schemas.microsoft.com/office/powerpoint/2010/main" val="2489554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a:t>
            </a:r>
            <a:r>
              <a:rPr lang="en-US" dirty="0" err="1"/>
              <a:t>pg</a:t>
            </a:r>
            <a:r>
              <a:rPr lang="en-US" dirty="0"/>
              <a:t> 57 </a:t>
            </a:r>
          </a:p>
        </p:txBody>
      </p:sp>
      <p:sp>
        <p:nvSpPr>
          <p:cNvPr id="4" name="Slide Number Placeholder 3"/>
          <p:cNvSpPr>
            <a:spLocks noGrp="1"/>
          </p:cNvSpPr>
          <p:nvPr>
            <p:ph type="sldNum" sz="quarter" idx="5"/>
          </p:nvPr>
        </p:nvSpPr>
        <p:spPr/>
        <p:txBody>
          <a:bodyPr/>
          <a:lstStyle/>
          <a:p>
            <a:fld id="{6E955B39-7025-465C-8D04-7485E2797B37}" type="slidenum">
              <a:rPr lang="en-US" smtClean="0"/>
              <a:t>52</a:t>
            </a:fld>
            <a:endParaRPr lang="en-US"/>
          </a:p>
        </p:txBody>
      </p:sp>
    </p:spTree>
    <p:extLst>
      <p:ext uri="{BB962C8B-B14F-4D97-AF65-F5344CB8AC3E}">
        <p14:creationId xmlns:p14="http://schemas.microsoft.com/office/powerpoint/2010/main" val="22634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Feminism </a:t>
            </a:r>
            <a:r>
              <a:rPr lang="en-US" dirty="0" err="1"/>
              <a:t>pg</a:t>
            </a:r>
            <a:r>
              <a:rPr lang="en-US" dirty="0"/>
              <a:t> 82</a:t>
            </a:r>
          </a:p>
          <a:p>
            <a:r>
              <a:rPr lang="en-US" dirty="0"/>
              <a:t>Image from Storytelling with Data – </a:t>
            </a:r>
            <a:r>
              <a:rPr lang="en-US" dirty="0" err="1"/>
              <a:t>pg</a:t>
            </a:r>
            <a:r>
              <a:rPr lang="en-US" dirty="0"/>
              <a:t> 51. Exaggerated version was used by fox news.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6</a:t>
            </a:fld>
            <a:endParaRPr lang="en-US"/>
          </a:p>
        </p:txBody>
      </p:sp>
    </p:spTree>
    <p:extLst>
      <p:ext uri="{BB962C8B-B14F-4D97-AF65-F5344CB8AC3E}">
        <p14:creationId xmlns:p14="http://schemas.microsoft.com/office/powerpoint/2010/main" val="2638505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rPr>
              <a:t>PPOL 205 will cover inferential methods (hypothesis testing, t-tests, confidence intervals, regression analysis), but will do so through policy-relevant case studies, real data sets, and applied assignments.</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56</a:t>
            </a:fld>
            <a:endParaRPr lang="en-US"/>
          </a:p>
        </p:txBody>
      </p:sp>
    </p:spTree>
    <p:extLst>
      <p:ext uri="{BB962C8B-B14F-4D97-AF65-F5344CB8AC3E}">
        <p14:creationId xmlns:p14="http://schemas.microsoft.com/office/powerpoint/2010/main" val="931844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36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Highlighted columns in 'Energy', Insert &gt; Pivot Chart &gt; Sum of each power source in the value section. It automatically  sums up the total power consumption by day if date is in the x axis. </a:t>
            </a:r>
          </a:p>
          <a:p>
            <a:r>
              <a:rPr lang="en-US" sz="1800" b="0" i="0" u="none" strike="noStrike" dirty="0">
                <a:solidFill>
                  <a:srgbClr val="000000"/>
                </a:solidFill>
                <a:effectLst/>
                <a:latin typeface="Times New Roman" panose="02020603050405020304" pitchFamily="18" charset="0"/>
              </a:rPr>
              <a:t>Good graphs = labels, commas indicating thousands, Title, legend, etc.</a:t>
            </a:r>
            <a:r>
              <a:rPr lang="en-US" dirty="0"/>
              <a:t> </a:t>
            </a:r>
          </a:p>
        </p:txBody>
      </p:sp>
      <p:sp>
        <p:nvSpPr>
          <p:cNvPr id="4" name="Slide Number Placeholder 3"/>
          <p:cNvSpPr>
            <a:spLocks noGrp="1"/>
          </p:cNvSpPr>
          <p:nvPr>
            <p:ph type="sldNum" sz="quarter" idx="5"/>
          </p:nvPr>
        </p:nvSpPr>
        <p:spPr/>
        <p:txBody>
          <a:bodyPr/>
          <a:lstStyle/>
          <a:p>
            <a:fld id="{6E955B39-7025-465C-8D04-7485E2797B37}" type="slidenum">
              <a:rPr lang="en-US" smtClean="0"/>
              <a:t>64</a:t>
            </a:fld>
            <a:endParaRPr lang="en-US"/>
          </a:p>
        </p:txBody>
      </p:sp>
    </p:spTree>
    <p:extLst>
      <p:ext uri="{BB962C8B-B14F-4D97-AF65-F5344CB8AC3E}">
        <p14:creationId xmlns:p14="http://schemas.microsoft.com/office/powerpoint/2010/main" val="3992002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https://fivethirtyeight.com/features/police-misconduct-costs-cities-millions-every-year-but-thats-where-the-accountability-ends/ </a:t>
            </a:r>
          </a:p>
        </p:txBody>
      </p:sp>
      <p:sp>
        <p:nvSpPr>
          <p:cNvPr id="4" name="Slide Number Placeholder 3"/>
          <p:cNvSpPr>
            <a:spLocks noGrp="1"/>
          </p:cNvSpPr>
          <p:nvPr>
            <p:ph type="sldNum" sz="quarter" idx="5"/>
          </p:nvPr>
        </p:nvSpPr>
        <p:spPr/>
        <p:txBody>
          <a:bodyPr/>
          <a:lstStyle/>
          <a:p>
            <a:fld id="{6E955B39-7025-465C-8D04-7485E2797B37}" type="slidenum">
              <a:rPr lang="en-US" smtClean="0"/>
              <a:t>67</a:t>
            </a:fld>
            <a:endParaRPr lang="en-US"/>
          </a:p>
        </p:txBody>
      </p:sp>
    </p:spTree>
    <p:extLst>
      <p:ext uri="{BB962C8B-B14F-4D97-AF65-F5344CB8AC3E}">
        <p14:creationId xmlns:p14="http://schemas.microsoft.com/office/powerpoint/2010/main" val="3665941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Median, Mode</a:t>
            </a:r>
          </a:p>
        </p:txBody>
      </p:sp>
      <p:sp>
        <p:nvSpPr>
          <p:cNvPr id="4" name="Slide Number Placeholder 3"/>
          <p:cNvSpPr>
            <a:spLocks noGrp="1"/>
          </p:cNvSpPr>
          <p:nvPr>
            <p:ph type="sldNum" sz="quarter" idx="5"/>
          </p:nvPr>
        </p:nvSpPr>
        <p:spPr/>
        <p:txBody>
          <a:bodyPr/>
          <a:lstStyle/>
          <a:p>
            <a:fld id="{6E955B39-7025-465C-8D04-7485E2797B37}" type="slidenum">
              <a:rPr lang="en-US" smtClean="0"/>
              <a:t>68</a:t>
            </a:fld>
            <a:endParaRPr lang="en-US"/>
          </a:p>
        </p:txBody>
      </p:sp>
    </p:spTree>
    <p:extLst>
      <p:ext uri="{BB962C8B-B14F-4D97-AF65-F5344CB8AC3E}">
        <p14:creationId xmlns:p14="http://schemas.microsoft.com/office/powerpoint/2010/main" val="3968168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From Siciliano’s notes</a:t>
            </a:r>
          </a:p>
        </p:txBody>
      </p:sp>
      <p:sp>
        <p:nvSpPr>
          <p:cNvPr id="4" name="Slide Number Placeholder 3"/>
          <p:cNvSpPr>
            <a:spLocks noGrp="1"/>
          </p:cNvSpPr>
          <p:nvPr>
            <p:ph type="sldNum" sz="quarter" idx="10"/>
          </p:nvPr>
        </p:nvSpPr>
        <p:spPr/>
        <p:txBody>
          <a:bodyPr/>
          <a:lstStyle/>
          <a:p>
            <a:fld id="{51E28124-D930-454D-8CAB-E638B1E12E80}" type="slidenum">
              <a:rPr lang="en-US" smtClean="0"/>
              <a:pPr/>
              <a:t>71</a:t>
            </a:fld>
            <a:endParaRPr lang="en-US"/>
          </a:p>
        </p:txBody>
      </p:sp>
    </p:spTree>
    <p:extLst>
      <p:ext uri="{BB962C8B-B14F-4D97-AF65-F5344CB8AC3E}">
        <p14:creationId xmlns:p14="http://schemas.microsoft.com/office/powerpoint/2010/main" val="2727872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72</a:t>
            </a:fld>
            <a:endParaRPr lang="en-US"/>
          </a:p>
        </p:txBody>
      </p:sp>
    </p:spTree>
    <p:extLst>
      <p:ext uri="{BB962C8B-B14F-4D97-AF65-F5344CB8AC3E}">
        <p14:creationId xmlns:p14="http://schemas.microsoft.com/office/powerpoint/2010/main" val="3479053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there is not a statistically significant difference between genders on preferences for defense spending. </a:t>
            </a:r>
          </a:p>
        </p:txBody>
      </p:sp>
      <p:sp>
        <p:nvSpPr>
          <p:cNvPr id="4" name="Slide Number Placeholder 3"/>
          <p:cNvSpPr>
            <a:spLocks noGrp="1"/>
          </p:cNvSpPr>
          <p:nvPr>
            <p:ph type="sldNum" sz="quarter" idx="5"/>
          </p:nvPr>
        </p:nvSpPr>
        <p:spPr/>
        <p:txBody>
          <a:bodyPr/>
          <a:lstStyle/>
          <a:p>
            <a:fld id="{09AD1C8E-7C3B-4DB6-B6FC-95A47E96A57B}" type="slidenum">
              <a:rPr lang="en-US" smtClean="0"/>
              <a:t>79</a:t>
            </a:fld>
            <a:endParaRPr lang="en-US"/>
          </a:p>
        </p:txBody>
      </p:sp>
    </p:spTree>
    <p:extLst>
      <p:ext uri="{BB962C8B-B14F-4D97-AF65-F5344CB8AC3E}">
        <p14:creationId xmlns:p14="http://schemas.microsoft.com/office/powerpoint/2010/main" val="296168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statistically significant difference in the preferences for spending on defense between democrats and republicans. </a:t>
            </a:r>
          </a:p>
        </p:txBody>
      </p:sp>
      <p:sp>
        <p:nvSpPr>
          <p:cNvPr id="4" name="Slide Number Placeholder 3"/>
          <p:cNvSpPr>
            <a:spLocks noGrp="1"/>
          </p:cNvSpPr>
          <p:nvPr>
            <p:ph type="sldNum" sz="quarter" idx="5"/>
          </p:nvPr>
        </p:nvSpPr>
        <p:spPr/>
        <p:txBody>
          <a:bodyPr/>
          <a:lstStyle/>
          <a:p>
            <a:fld id="{09AD1C8E-7C3B-4DB6-B6FC-95A47E96A57B}" type="slidenum">
              <a:rPr lang="en-US" smtClean="0"/>
              <a:t>80</a:t>
            </a:fld>
            <a:endParaRPr lang="en-US"/>
          </a:p>
        </p:txBody>
      </p:sp>
    </p:spTree>
    <p:extLst>
      <p:ext uri="{BB962C8B-B14F-4D97-AF65-F5344CB8AC3E}">
        <p14:creationId xmlns:p14="http://schemas.microsoft.com/office/powerpoint/2010/main" val="2560727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ANES 2016, available for download online.</a:t>
            </a:r>
          </a:p>
        </p:txBody>
      </p:sp>
      <p:sp>
        <p:nvSpPr>
          <p:cNvPr id="4" name="Slide Number Placeholder 3"/>
          <p:cNvSpPr>
            <a:spLocks noGrp="1"/>
          </p:cNvSpPr>
          <p:nvPr>
            <p:ph type="sldNum" sz="quarter" idx="5"/>
          </p:nvPr>
        </p:nvSpPr>
        <p:spPr/>
        <p:txBody>
          <a:bodyPr/>
          <a:lstStyle/>
          <a:p>
            <a:fld id="{09AD1C8E-7C3B-4DB6-B6FC-95A47E96A57B}" type="slidenum">
              <a:rPr lang="en-US" smtClean="0"/>
              <a:t>82</a:t>
            </a:fld>
            <a:endParaRPr lang="en-US"/>
          </a:p>
        </p:txBody>
      </p:sp>
    </p:spTree>
    <p:extLst>
      <p:ext uri="{BB962C8B-B14F-4D97-AF65-F5344CB8AC3E}">
        <p14:creationId xmlns:p14="http://schemas.microsoft.com/office/powerpoint/2010/main" val="4332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graph was meant to use the same imagery as a graph that charted deaths in Iraq (blood dripping) but that design aspect did not carry over into their graph which made it look misleading even though it was not intended to be that way according to the creator. </a:t>
            </a:r>
          </a:p>
        </p:txBody>
      </p:sp>
      <p:sp>
        <p:nvSpPr>
          <p:cNvPr id="4" name="Slide Number Placeholder 3"/>
          <p:cNvSpPr>
            <a:spLocks noGrp="1"/>
          </p:cNvSpPr>
          <p:nvPr>
            <p:ph type="sldNum" sz="quarter" idx="5"/>
          </p:nvPr>
        </p:nvSpPr>
        <p:spPr/>
        <p:txBody>
          <a:bodyPr/>
          <a:lstStyle/>
          <a:p>
            <a:fld id="{6E955B39-7025-465C-8D04-7485E2797B37}" type="slidenum">
              <a:rPr lang="en-US" smtClean="0"/>
              <a:t>8</a:t>
            </a:fld>
            <a:endParaRPr lang="en-US"/>
          </a:p>
        </p:txBody>
      </p:sp>
    </p:spTree>
    <p:extLst>
      <p:ext uri="{BB962C8B-B14F-4D97-AF65-F5344CB8AC3E}">
        <p14:creationId xmlns:p14="http://schemas.microsoft.com/office/powerpoint/2010/main" val="348774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future courses, you’ll learn how to test if they are different enough that it is unlikely to happen by chance (statistically significant difference). </a:t>
            </a:r>
          </a:p>
        </p:txBody>
      </p:sp>
      <p:sp>
        <p:nvSpPr>
          <p:cNvPr id="4" name="Slide Number Placeholder 3"/>
          <p:cNvSpPr>
            <a:spLocks noGrp="1"/>
          </p:cNvSpPr>
          <p:nvPr>
            <p:ph type="sldNum" sz="quarter" idx="5"/>
          </p:nvPr>
        </p:nvSpPr>
        <p:spPr/>
        <p:txBody>
          <a:bodyPr/>
          <a:lstStyle/>
          <a:p>
            <a:fld id="{6E955B39-7025-465C-8D04-7485E2797B37}" type="slidenum">
              <a:rPr lang="en-US" smtClean="0"/>
              <a:t>83</a:t>
            </a:fld>
            <a:endParaRPr lang="en-US"/>
          </a:p>
        </p:txBody>
      </p:sp>
    </p:spTree>
    <p:extLst>
      <p:ext uri="{BB962C8B-B14F-4D97-AF65-F5344CB8AC3E}">
        <p14:creationId xmlns:p14="http://schemas.microsoft.com/office/powerpoint/2010/main" val="2079508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whenever we are talking about surveys</a:t>
            </a:r>
          </a:p>
        </p:txBody>
      </p:sp>
      <p:sp>
        <p:nvSpPr>
          <p:cNvPr id="4" name="Slide Number Placeholder 3"/>
          <p:cNvSpPr>
            <a:spLocks noGrp="1"/>
          </p:cNvSpPr>
          <p:nvPr>
            <p:ph type="sldNum" sz="quarter" idx="5"/>
          </p:nvPr>
        </p:nvSpPr>
        <p:spPr/>
        <p:txBody>
          <a:bodyPr/>
          <a:lstStyle/>
          <a:p>
            <a:fld id="{6E955B39-7025-465C-8D04-7485E2797B37}" type="slidenum">
              <a:rPr lang="en-US" smtClean="0"/>
              <a:t>84</a:t>
            </a:fld>
            <a:endParaRPr lang="en-US"/>
          </a:p>
        </p:txBody>
      </p:sp>
    </p:spTree>
    <p:extLst>
      <p:ext uri="{BB962C8B-B14F-4D97-AF65-F5344CB8AC3E}">
        <p14:creationId xmlns:p14="http://schemas.microsoft.com/office/powerpoint/2010/main" val="1735395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46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2,139 who lost DACA status when “Calling Bullshit” was published due to felony or misdemeanor convictions, arrests, or suspected affiliation. – 85</a:t>
            </a:r>
          </a:p>
          <a:p>
            <a:endParaRPr lang="en-US" dirty="0"/>
          </a:p>
          <a:p>
            <a:r>
              <a:rPr lang="en-US" dirty="0"/>
              <a:t>To be eligible for DACA status, one must not have been convicted of a felony, or significant misdemeanor, or three misdemeanors of any kind.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93</a:t>
            </a:fld>
            <a:endParaRPr lang="en-US"/>
          </a:p>
        </p:txBody>
      </p:sp>
    </p:spTree>
    <p:extLst>
      <p:ext uri="{BB962C8B-B14F-4D97-AF65-F5344CB8AC3E}">
        <p14:creationId xmlns:p14="http://schemas.microsoft.com/office/powerpoint/2010/main" val="3634051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89</a:t>
            </a:r>
          </a:p>
          <a:p>
            <a:endParaRPr lang="en-US" dirty="0"/>
          </a:p>
          <a:p>
            <a:r>
              <a:rPr lang="en-US" dirty="0"/>
              <a:t>Since 2010, CDC estimates that the </a:t>
            </a:r>
            <a:r>
              <a:rPr lang="en-US" dirty="0" err="1"/>
              <a:t>influenze</a:t>
            </a:r>
            <a:r>
              <a:rPr lang="en-US" dirty="0"/>
              <a:t> rates have ranged from 3% to 11%.</a:t>
            </a:r>
          </a:p>
        </p:txBody>
      </p:sp>
      <p:sp>
        <p:nvSpPr>
          <p:cNvPr id="4" name="Slide Number Placeholder 3"/>
          <p:cNvSpPr>
            <a:spLocks noGrp="1"/>
          </p:cNvSpPr>
          <p:nvPr>
            <p:ph type="sldNum" sz="quarter" idx="5"/>
          </p:nvPr>
        </p:nvSpPr>
        <p:spPr/>
        <p:txBody>
          <a:bodyPr/>
          <a:lstStyle/>
          <a:p>
            <a:fld id="{6E955B39-7025-465C-8D04-7485E2797B37}" type="slidenum">
              <a:rPr lang="en-US" smtClean="0"/>
              <a:t>94</a:t>
            </a:fld>
            <a:endParaRPr lang="en-US"/>
          </a:p>
        </p:txBody>
      </p:sp>
    </p:spTree>
    <p:extLst>
      <p:ext uri="{BB962C8B-B14F-4D97-AF65-F5344CB8AC3E}">
        <p14:creationId xmlns:p14="http://schemas.microsoft.com/office/powerpoint/2010/main" val="1106438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issue of comparisons that involve fractions or percentages. </a:t>
            </a:r>
          </a:p>
          <a:p>
            <a:r>
              <a:rPr lang="en-US" dirty="0"/>
              <a:t>Changing denominators hide changes in numerators. </a:t>
            </a:r>
          </a:p>
          <a:p>
            <a:endParaRPr lang="en-US" dirty="0"/>
          </a:p>
          <a:p>
            <a:r>
              <a:rPr lang="en-US" dirty="0"/>
              <a:t>The numerator, number of jailed Black Americans, increased a lot, but the denominator increased by an even larger proportion. </a:t>
            </a:r>
            <a:r>
              <a:rPr lang="en-US" dirty="0" err="1"/>
              <a:t>Pg</a:t>
            </a:r>
            <a:r>
              <a:rPr lang="en-US" dirty="0"/>
              <a:t> 90. </a:t>
            </a:r>
          </a:p>
        </p:txBody>
      </p:sp>
      <p:sp>
        <p:nvSpPr>
          <p:cNvPr id="4" name="Slide Number Placeholder 3"/>
          <p:cNvSpPr>
            <a:spLocks noGrp="1"/>
          </p:cNvSpPr>
          <p:nvPr>
            <p:ph type="sldNum" sz="quarter" idx="5"/>
          </p:nvPr>
        </p:nvSpPr>
        <p:spPr/>
        <p:txBody>
          <a:bodyPr/>
          <a:lstStyle/>
          <a:p>
            <a:fld id="{6E955B39-7025-465C-8D04-7485E2797B37}" type="slidenum">
              <a:rPr lang="en-US" smtClean="0"/>
              <a:t>95</a:t>
            </a:fld>
            <a:endParaRPr lang="en-US"/>
          </a:p>
        </p:txBody>
      </p:sp>
    </p:spTree>
    <p:extLst>
      <p:ext uri="{BB962C8B-B14F-4D97-AF65-F5344CB8AC3E}">
        <p14:creationId xmlns:p14="http://schemas.microsoft.com/office/powerpoint/2010/main" val="151950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Bullshit, </a:t>
            </a:r>
            <a:r>
              <a:rPr lang="en-US" dirty="0" err="1"/>
              <a:t>pg</a:t>
            </a:r>
            <a:r>
              <a:rPr lang="en-US" dirty="0"/>
              <a:t> 92</a:t>
            </a:r>
          </a:p>
        </p:txBody>
      </p:sp>
      <p:sp>
        <p:nvSpPr>
          <p:cNvPr id="4" name="Slide Number Placeholder 3"/>
          <p:cNvSpPr>
            <a:spLocks noGrp="1"/>
          </p:cNvSpPr>
          <p:nvPr>
            <p:ph type="sldNum" sz="quarter" idx="5"/>
          </p:nvPr>
        </p:nvSpPr>
        <p:spPr/>
        <p:txBody>
          <a:bodyPr/>
          <a:lstStyle/>
          <a:p>
            <a:fld id="{6E955B39-7025-465C-8D04-7485E2797B37}" type="slidenum">
              <a:rPr lang="en-US" smtClean="0"/>
              <a:t>96</a:t>
            </a:fld>
            <a:endParaRPr lang="en-US"/>
          </a:p>
        </p:txBody>
      </p:sp>
    </p:spTree>
    <p:extLst>
      <p:ext uri="{BB962C8B-B14F-4D97-AF65-F5344CB8AC3E}">
        <p14:creationId xmlns:p14="http://schemas.microsoft.com/office/powerpoint/2010/main" val="3194579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79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7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20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graphs: https://venngage.com/blog/bad-infographics/ </a:t>
            </a:r>
          </a:p>
          <a:p>
            <a:endParaRPr lang="en-US" dirty="0"/>
          </a:p>
          <a:p>
            <a:r>
              <a:rPr lang="en-US" dirty="0"/>
              <a:t>Bad graphs can be different than misleading graphs. Some people just aren’t very good at conveying information. Some people are good at conveying information in ways to intentionally misrepresent the data.</a:t>
            </a:r>
          </a:p>
        </p:txBody>
      </p:sp>
      <p:sp>
        <p:nvSpPr>
          <p:cNvPr id="4" name="Slide Number Placeholder 3"/>
          <p:cNvSpPr>
            <a:spLocks noGrp="1"/>
          </p:cNvSpPr>
          <p:nvPr>
            <p:ph type="sldNum" sz="quarter" idx="5"/>
          </p:nvPr>
        </p:nvSpPr>
        <p:spPr/>
        <p:txBody>
          <a:bodyPr/>
          <a:lstStyle/>
          <a:p>
            <a:fld id="{6E955B39-7025-465C-8D04-7485E2797B37}" type="slidenum">
              <a:rPr lang="en-US" smtClean="0"/>
              <a:t>9</a:t>
            </a:fld>
            <a:endParaRPr lang="en-US"/>
          </a:p>
        </p:txBody>
      </p:sp>
    </p:spTree>
    <p:extLst>
      <p:ext uri="{BB962C8B-B14F-4D97-AF65-F5344CB8AC3E}">
        <p14:creationId xmlns:p14="http://schemas.microsoft.com/office/powerpoint/2010/main" val="21836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450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3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115</a:t>
            </a:fld>
            <a:endParaRPr lang="en-US"/>
          </a:p>
        </p:txBody>
      </p:sp>
    </p:spTree>
    <p:extLst>
      <p:ext uri="{BB962C8B-B14F-4D97-AF65-F5344CB8AC3E}">
        <p14:creationId xmlns:p14="http://schemas.microsoft.com/office/powerpoint/2010/main" val="37237239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Likert scale: Fogarty pg. 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to 25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From just adding the values for all 5 selections. If they chose 5 for the 5 questions, then they have score of 25. If they chose 1 for all 5 questions, then they have a score of 5. If they chose 4 for all 5 questions, then they have a score of 20.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1 to 5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Add them all up and then divide by 5 to get an average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Easy to compare index to original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0 to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Subtract 1 so all responses are between 0 and 4</a:t>
            </a:r>
          </a:p>
          <a:p>
            <a:pPr marL="171450" indent="-171450">
              <a:buFontTx/>
              <a:buChar char="-"/>
            </a:pPr>
            <a:r>
              <a:rPr lang="en-US" dirty="0"/>
              <a:t>Add them all up and then divide by 20 to get their score on a range of 0 to 1. </a:t>
            </a:r>
          </a:p>
          <a:p>
            <a:pPr marL="171450" indent="-171450">
              <a:buFontTx/>
              <a:buChar char="-"/>
            </a:pPr>
            <a:r>
              <a:rPr lang="en-US" dirty="0"/>
              <a:t>Useful for regression to have all variables only have a range of 0 to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116</a:t>
            </a:fld>
            <a:endParaRPr lang="en-US"/>
          </a:p>
        </p:txBody>
      </p:sp>
    </p:spTree>
    <p:extLst>
      <p:ext uri="{BB962C8B-B14F-4D97-AF65-F5344CB8AC3E}">
        <p14:creationId xmlns:p14="http://schemas.microsoft.com/office/powerpoint/2010/main" val="8089152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something is highly correlated, does not mean that the items should be combined into an index. Examples on next slides.</a:t>
            </a:r>
          </a:p>
        </p:txBody>
      </p:sp>
      <p:sp>
        <p:nvSpPr>
          <p:cNvPr id="4" name="Slide Number Placeholder 3"/>
          <p:cNvSpPr>
            <a:spLocks noGrp="1"/>
          </p:cNvSpPr>
          <p:nvPr>
            <p:ph type="sldNum" sz="quarter" idx="5"/>
          </p:nvPr>
        </p:nvSpPr>
        <p:spPr/>
        <p:txBody>
          <a:bodyPr/>
          <a:lstStyle/>
          <a:p>
            <a:fld id="{6E955B39-7025-465C-8D04-7485E2797B37}" type="slidenum">
              <a:rPr lang="en-US" smtClean="0"/>
              <a:t>117</a:t>
            </a:fld>
            <a:endParaRPr lang="en-US"/>
          </a:p>
        </p:txBody>
      </p:sp>
    </p:spTree>
    <p:extLst>
      <p:ext uri="{BB962C8B-B14F-4D97-AF65-F5344CB8AC3E}">
        <p14:creationId xmlns:p14="http://schemas.microsoft.com/office/powerpoint/2010/main" val="41595433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2175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955B39-7025-465C-8D04-7485E2797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162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55B39-7025-465C-8D04-7485E2797B37}" type="slidenum">
              <a:rPr lang="en-US" smtClean="0"/>
              <a:t>127</a:t>
            </a:fld>
            <a:endParaRPr lang="en-US"/>
          </a:p>
        </p:txBody>
      </p:sp>
    </p:spTree>
    <p:extLst>
      <p:ext uri="{BB962C8B-B14F-4D97-AF65-F5344CB8AC3E}">
        <p14:creationId xmlns:p14="http://schemas.microsoft.com/office/powerpoint/2010/main" val="3931066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128</a:t>
            </a:fld>
            <a:endParaRPr lang="en-US"/>
          </a:p>
        </p:txBody>
      </p:sp>
    </p:spTree>
    <p:extLst>
      <p:ext uri="{BB962C8B-B14F-4D97-AF65-F5344CB8AC3E}">
        <p14:creationId xmlns:p14="http://schemas.microsoft.com/office/powerpoint/2010/main" val="4614688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t>Each time R is opened, a new “Session” starts. You can change the color scheme and layout in Tools &gt; Global Options &gt; Appearance or </a:t>
            </a:r>
            <a:r>
              <a:rPr lang="en-US" dirty="0"/>
              <a:t>View &gt; Pane Layout &gt; Arrange the way you want. </a:t>
            </a:r>
          </a:p>
          <a:p>
            <a:pPr marL="0" indent="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just shows you a list of all the objects that are currently in R’s environment..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129</a:t>
            </a:fld>
            <a:endParaRPr lang="en-US"/>
          </a:p>
        </p:txBody>
      </p:sp>
    </p:spTree>
    <p:extLst>
      <p:ext uri="{BB962C8B-B14F-4D97-AF65-F5344CB8AC3E}">
        <p14:creationId xmlns:p14="http://schemas.microsoft.com/office/powerpoint/2010/main" val="1539973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recycling at the street level isn't a useful statistic unless streets are otherwise identical.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adjust the amount recycled to take into account the number of people on the street.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10</a:t>
            </a:fld>
            <a:endParaRPr lang="en-US"/>
          </a:p>
        </p:txBody>
      </p:sp>
    </p:spTree>
    <p:extLst>
      <p:ext uri="{BB962C8B-B14F-4D97-AF65-F5344CB8AC3E}">
        <p14:creationId xmlns:p14="http://schemas.microsoft.com/office/powerpoint/2010/main" val="2251630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130</a:t>
            </a:fld>
            <a:endParaRPr lang="en-US"/>
          </a:p>
        </p:txBody>
      </p:sp>
    </p:spTree>
    <p:extLst>
      <p:ext uri="{BB962C8B-B14F-4D97-AF65-F5344CB8AC3E}">
        <p14:creationId xmlns:p14="http://schemas.microsoft.com/office/powerpoint/2010/main" val="32851689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users do not need the .</a:t>
            </a:r>
            <a:r>
              <a:rPr lang="en-US" dirty="0" err="1"/>
              <a:t>dta</a:t>
            </a:r>
            <a:r>
              <a:rPr lang="en-US" dirty="0"/>
              <a:t> extension at the end of the file name !! </a:t>
            </a:r>
          </a:p>
        </p:txBody>
      </p:sp>
      <p:sp>
        <p:nvSpPr>
          <p:cNvPr id="4" name="Slide Number Placeholder 3"/>
          <p:cNvSpPr>
            <a:spLocks noGrp="1"/>
          </p:cNvSpPr>
          <p:nvPr>
            <p:ph type="sldNum" sz="quarter" idx="5"/>
          </p:nvPr>
        </p:nvSpPr>
        <p:spPr/>
        <p:txBody>
          <a:bodyPr/>
          <a:lstStyle/>
          <a:p>
            <a:fld id="{6E955B39-7025-465C-8D04-7485E2797B37}" type="slidenum">
              <a:rPr lang="en-US" smtClean="0"/>
              <a:t>131</a:t>
            </a:fld>
            <a:endParaRPr lang="en-US"/>
          </a:p>
        </p:txBody>
      </p:sp>
    </p:spTree>
    <p:extLst>
      <p:ext uri="{BB962C8B-B14F-4D97-AF65-F5344CB8AC3E}">
        <p14:creationId xmlns:p14="http://schemas.microsoft.com/office/powerpoint/2010/main" val="1865743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&gt; Import &gt; From Stata&gt; Browse for file you want</a:t>
            </a:r>
          </a:p>
          <a:p>
            <a:endParaRPr lang="en-US" dirty="0"/>
          </a:p>
          <a:p>
            <a:r>
              <a:rPr lang="en-US" dirty="0"/>
              <a:t>You can rename it in this interface too in the “Import Options” area. I did not do that in this image. </a:t>
            </a:r>
          </a:p>
        </p:txBody>
      </p:sp>
      <p:sp>
        <p:nvSpPr>
          <p:cNvPr id="4" name="Slide Number Placeholder 3"/>
          <p:cNvSpPr>
            <a:spLocks noGrp="1"/>
          </p:cNvSpPr>
          <p:nvPr>
            <p:ph type="sldNum" sz="quarter" idx="5"/>
          </p:nvPr>
        </p:nvSpPr>
        <p:spPr/>
        <p:txBody>
          <a:bodyPr/>
          <a:lstStyle/>
          <a:p>
            <a:fld id="{6E955B39-7025-465C-8D04-7485E2797B37}" type="slidenum">
              <a:rPr lang="en-US" smtClean="0"/>
              <a:t>132</a:t>
            </a:fld>
            <a:endParaRPr lang="en-US"/>
          </a:p>
        </p:txBody>
      </p:sp>
    </p:spTree>
    <p:extLst>
      <p:ext uri="{BB962C8B-B14F-4D97-AF65-F5344CB8AC3E}">
        <p14:creationId xmlns:p14="http://schemas.microsoft.com/office/powerpoint/2010/main" val="27239726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Fogarty </a:t>
            </a:r>
            <a:r>
              <a:rPr lang="en-US" dirty="0" err="1"/>
              <a:t>pg</a:t>
            </a:r>
            <a:r>
              <a:rPr lang="en-US" dirty="0"/>
              <a:t> 17</a:t>
            </a:r>
          </a:p>
        </p:txBody>
      </p:sp>
      <p:sp>
        <p:nvSpPr>
          <p:cNvPr id="4" name="Slide Number Placeholder 3"/>
          <p:cNvSpPr>
            <a:spLocks noGrp="1"/>
          </p:cNvSpPr>
          <p:nvPr>
            <p:ph type="sldNum" sz="quarter" idx="5"/>
          </p:nvPr>
        </p:nvSpPr>
        <p:spPr/>
        <p:txBody>
          <a:bodyPr/>
          <a:lstStyle/>
          <a:p>
            <a:fld id="{6E955B39-7025-465C-8D04-7485E2797B37}" type="slidenum">
              <a:rPr lang="en-US" smtClean="0"/>
              <a:t>133</a:t>
            </a:fld>
            <a:endParaRPr lang="en-US"/>
          </a:p>
        </p:txBody>
      </p:sp>
    </p:spTree>
    <p:extLst>
      <p:ext uri="{BB962C8B-B14F-4D97-AF65-F5344CB8AC3E}">
        <p14:creationId xmlns:p14="http://schemas.microsoft.com/office/powerpoint/2010/main" val="10982250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but it doesn’t always work the way you want or only works for certain file types.</a:t>
            </a:r>
          </a:p>
        </p:txBody>
      </p:sp>
      <p:sp>
        <p:nvSpPr>
          <p:cNvPr id="4" name="Slide Number Placeholder 3"/>
          <p:cNvSpPr>
            <a:spLocks noGrp="1"/>
          </p:cNvSpPr>
          <p:nvPr>
            <p:ph type="sldNum" sz="quarter" idx="5"/>
          </p:nvPr>
        </p:nvSpPr>
        <p:spPr/>
        <p:txBody>
          <a:bodyPr/>
          <a:lstStyle/>
          <a:p>
            <a:fld id="{6E955B39-7025-465C-8D04-7485E2797B37}" type="slidenum">
              <a:rPr lang="en-US" smtClean="0"/>
              <a:t>134</a:t>
            </a:fld>
            <a:endParaRPr lang="en-US"/>
          </a:p>
        </p:txBody>
      </p:sp>
    </p:spTree>
    <p:extLst>
      <p:ext uri="{BB962C8B-B14F-4D97-AF65-F5344CB8AC3E}">
        <p14:creationId xmlns:p14="http://schemas.microsoft.com/office/powerpoint/2010/main" val="15177009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 one-dimensional collection of data, can be a row OR column.</a:t>
            </a:r>
          </a:p>
          <a:p>
            <a:r>
              <a:rPr lang="en-US" dirty="0"/>
              <a:t>Matrix = combination of columns and rows. At least 1 of each. </a:t>
            </a:r>
          </a:p>
          <a:p>
            <a:r>
              <a:rPr lang="en-US" dirty="0"/>
              <a:t>Data Frame = a type of matrix. Think of it like an excel file. </a:t>
            </a:r>
          </a:p>
          <a:p>
            <a:r>
              <a:rPr lang="en-US" dirty="0"/>
              <a:t>Columns of a data frame are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135</a:t>
            </a:fld>
            <a:endParaRPr lang="en-US"/>
          </a:p>
        </p:txBody>
      </p:sp>
    </p:spTree>
    <p:extLst>
      <p:ext uri="{BB962C8B-B14F-4D97-AF65-F5344CB8AC3E}">
        <p14:creationId xmlns:p14="http://schemas.microsoft.com/office/powerpoint/2010/main" val="8194273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more in 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136</a:t>
            </a:fld>
            <a:endParaRPr lang="en-US"/>
          </a:p>
        </p:txBody>
      </p:sp>
    </p:spTree>
    <p:extLst>
      <p:ext uri="{BB962C8B-B14F-4D97-AF65-F5344CB8AC3E}">
        <p14:creationId xmlns:p14="http://schemas.microsoft.com/office/powerpoint/2010/main" val="40817625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3 </a:t>
            </a:r>
          </a:p>
        </p:txBody>
      </p:sp>
      <p:sp>
        <p:nvSpPr>
          <p:cNvPr id="4" name="Slide Number Placeholder 3"/>
          <p:cNvSpPr>
            <a:spLocks noGrp="1"/>
          </p:cNvSpPr>
          <p:nvPr>
            <p:ph type="sldNum" sz="quarter" idx="5"/>
          </p:nvPr>
        </p:nvSpPr>
        <p:spPr/>
        <p:txBody>
          <a:bodyPr/>
          <a:lstStyle/>
          <a:p>
            <a:fld id="{6E955B39-7025-465C-8D04-7485E2797B37}" type="slidenum">
              <a:rPr lang="en-US" smtClean="0"/>
              <a:t>137</a:t>
            </a:fld>
            <a:endParaRPr lang="en-US"/>
          </a:p>
        </p:txBody>
      </p:sp>
    </p:spTree>
    <p:extLst>
      <p:ext uri="{BB962C8B-B14F-4D97-AF65-F5344CB8AC3E}">
        <p14:creationId xmlns:p14="http://schemas.microsoft.com/office/powerpoint/2010/main" val="11369958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 a, is a literally the letters “M”, “F”, and “U” stored as text. Can not do math with character data types. </a:t>
            </a:r>
          </a:p>
          <a:p>
            <a:endParaRPr lang="en-US" dirty="0"/>
          </a:p>
          <a:p>
            <a:r>
              <a:rPr lang="en-US" dirty="0"/>
              <a:t>When the vector is turned into a factor using the </a:t>
            </a:r>
            <a:r>
              <a:rPr lang="en-US" dirty="0" err="1"/>
              <a:t>as.factor</a:t>
            </a:r>
            <a:r>
              <a:rPr lang="en-US" dirty="0"/>
              <a:t>() command, the data type changes to an integer. Factors have multiple attributes which store information, but are hidden from the visible data frame. To view all the attributes of an object, use the attributes() command.</a:t>
            </a:r>
          </a:p>
          <a:p>
            <a:r>
              <a:rPr lang="en-US" dirty="0" err="1"/>
              <a:t>a.fact</a:t>
            </a:r>
            <a:r>
              <a:rPr lang="en-US" dirty="0"/>
              <a:t> has two attributes: levels and class.</a:t>
            </a:r>
          </a:p>
          <a:p>
            <a:endParaRPr lang="en-US" dirty="0"/>
          </a:p>
          <a:p>
            <a:r>
              <a:rPr lang="en-US" dirty="0"/>
              <a:t>$levels stores the integer version, 1, 2, and 3 which is linked with the letters F, M, and U. </a:t>
            </a:r>
          </a:p>
          <a:p>
            <a:r>
              <a:rPr lang="en-US" dirty="0"/>
              <a:t>$class tells you that the object is a factor</a:t>
            </a:r>
          </a:p>
          <a:p>
            <a:endParaRPr lang="en-US" dirty="0"/>
          </a:p>
          <a:p>
            <a:r>
              <a:rPr lang="en-US" dirty="0">
                <a:hlinkClick r:id="rId3"/>
              </a:rPr>
              <a:t>https://mgimond.github.io/ES218/Week02a.html</a:t>
            </a:r>
            <a:r>
              <a:rPr lang="en-US" dirty="0"/>
              <a:t> for an even more detail explanation with examples. </a:t>
            </a:r>
          </a:p>
        </p:txBody>
      </p:sp>
      <p:sp>
        <p:nvSpPr>
          <p:cNvPr id="4" name="Slide Number Placeholder 3"/>
          <p:cNvSpPr>
            <a:spLocks noGrp="1"/>
          </p:cNvSpPr>
          <p:nvPr>
            <p:ph type="sldNum" sz="quarter" idx="5"/>
          </p:nvPr>
        </p:nvSpPr>
        <p:spPr/>
        <p:txBody>
          <a:bodyPr/>
          <a:lstStyle/>
          <a:p>
            <a:fld id="{6E955B39-7025-465C-8D04-7485E2797B37}" type="slidenum">
              <a:rPr lang="en-US" smtClean="0"/>
              <a:t>139</a:t>
            </a:fld>
            <a:endParaRPr lang="en-US"/>
          </a:p>
        </p:txBody>
      </p:sp>
    </p:spTree>
    <p:extLst>
      <p:ext uri="{BB962C8B-B14F-4D97-AF65-F5344CB8AC3E}">
        <p14:creationId xmlns:p14="http://schemas.microsoft.com/office/powerpoint/2010/main" val="955859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617771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Findings show that water usage is highest for wealthy neighborhoods with large properties.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11</a:t>
            </a:fld>
            <a:endParaRPr lang="en-US"/>
          </a:p>
        </p:txBody>
      </p:sp>
    </p:spTree>
    <p:extLst>
      <p:ext uri="{BB962C8B-B14F-4D97-AF65-F5344CB8AC3E}">
        <p14:creationId xmlns:p14="http://schemas.microsoft.com/office/powerpoint/2010/main" val="1269760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570 variables left</a:t>
            </a:r>
          </a:p>
          <a:p>
            <a:endParaRPr lang="en-US" dirty="0"/>
          </a:p>
          <a:p>
            <a:r>
              <a:rPr lang="en-US" dirty="0"/>
              <a:t>Change to select () in </a:t>
            </a:r>
            <a:r>
              <a:rPr lang="en-US" dirty="0" err="1"/>
              <a:t>tidyverse</a:t>
            </a:r>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143</a:t>
            </a:fld>
            <a:endParaRPr lang="en-US"/>
          </a:p>
        </p:txBody>
      </p:sp>
    </p:spTree>
    <p:extLst>
      <p:ext uri="{BB962C8B-B14F-4D97-AF65-F5344CB8AC3E}">
        <p14:creationId xmlns:p14="http://schemas.microsoft.com/office/powerpoint/2010/main" val="3274863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variable: You either are something or you are not something. Mathematical averages do not make sense. Frequently coded as dummy variables.</a:t>
            </a:r>
          </a:p>
        </p:txBody>
      </p:sp>
      <p:sp>
        <p:nvSpPr>
          <p:cNvPr id="4" name="Slide Number Placeholder 3"/>
          <p:cNvSpPr>
            <a:spLocks noGrp="1"/>
          </p:cNvSpPr>
          <p:nvPr>
            <p:ph type="sldNum" sz="quarter" idx="5"/>
          </p:nvPr>
        </p:nvSpPr>
        <p:spPr/>
        <p:txBody>
          <a:bodyPr/>
          <a:lstStyle/>
          <a:p>
            <a:fld id="{6E955B39-7025-465C-8D04-7485E2797B37}" type="slidenum">
              <a:rPr lang="en-US" smtClean="0"/>
              <a:t>145</a:t>
            </a:fld>
            <a:endParaRPr lang="en-US"/>
          </a:p>
        </p:txBody>
      </p:sp>
    </p:spTree>
    <p:extLst>
      <p:ext uri="{BB962C8B-B14F-4D97-AF65-F5344CB8AC3E}">
        <p14:creationId xmlns:p14="http://schemas.microsoft.com/office/powerpoint/2010/main" val="34145158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r>
              <a:rPr lang="en-US" dirty="0"/>
              <a:t>This week, you will learn how to recode variables into new variables:</a:t>
            </a:r>
          </a:p>
          <a:p>
            <a:pPr lvl="1"/>
            <a:r>
              <a:rPr lang="en-US" dirty="0"/>
              <a:t>Recode missing values when needed.</a:t>
            </a:r>
          </a:p>
          <a:p>
            <a:pPr lvl="1"/>
            <a:r>
              <a:rPr lang="en-US" dirty="0"/>
              <a:t>Run frequencies of variables</a:t>
            </a:r>
          </a:p>
          <a:p>
            <a:endParaRPr lang="en-US" dirty="0"/>
          </a:p>
        </p:txBody>
      </p:sp>
    </p:spTree>
    <p:extLst>
      <p:ext uri="{BB962C8B-B14F-4D97-AF65-F5344CB8AC3E}">
        <p14:creationId xmlns:p14="http://schemas.microsoft.com/office/powerpoint/2010/main" val="25283059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147</a:t>
            </a:fld>
            <a:endParaRPr lang="en-US"/>
          </a:p>
        </p:txBody>
      </p:sp>
    </p:spTree>
    <p:extLst>
      <p:ext uri="{BB962C8B-B14F-4D97-AF65-F5344CB8AC3E}">
        <p14:creationId xmlns:p14="http://schemas.microsoft.com/office/powerpoint/2010/main" val="31110095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attributes: $value (with just numbers), $label (character data type that describes what the question was), $class (tells you how information is bundled together for the variable and what you can do with the variable)</a:t>
            </a:r>
          </a:p>
        </p:txBody>
      </p:sp>
      <p:sp>
        <p:nvSpPr>
          <p:cNvPr id="4" name="Slide Number Placeholder 3"/>
          <p:cNvSpPr>
            <a:spLocks noGrp="1"/>
          </p:cNvSpPr>
          <p:nvPr>
            <p:ph type="sldNum" sz="quarter" idx="5"/>
          </p:nvPr>
        </p:nvSpPr>
        <p:spPr/>
        <p:txBody>
          <a:bodyPr/>
          <a:lstStyle/>
          <a:p>
            <a:fld id="{6E955B39-7025-465C-8D04-7485E2797B37}" type="slidenum">
              <a:rPr lang="en-US" smtClean="0"/>
              <a:t>148</a:t>
            </a:fld>
            <a:endParaRPr lang="en-US"/>
          </a:p>
        </p:txBody>
      </p:sp>
    </p:spTree>
    <p:extLst>
      <p:ext uri="{BB962C8B-B14F-4D97-AF65-F5344CB8AC3E}">
        <p14:creationId xmlns:p14="http://schemas.microsoft.com/office/powerpoint/2010/main" val="39200339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statistics programs, R can use multiple datasets in one analysis. However you need to tell it which dataset to use when you are working with variables. When referencing a variable, you must use the format of </a:t>
            </a:r>
            <a:r>
              <a:rPr lang="en-US" dirty="0" err="1"/>
              <a:t>dataframe$variable</a:t>
            </a:r>
            <a:r>
              <a:rPr lang="en-US" dirty="0"/>
              <a:t> so that R knows what you want. This is another reason to label your variable with short, but useful names. </a:t>
            </a:r>
          </a:p>
          <a:p>
            <a:endParaRPr lang="en-US" dirty="0"/>
          </a:p>
          <a:p>
            <a:r>
              <a:rPr lang="en-US" dirty="0"/>
              <a:t>Has attributes: value (with just numbers), label ()</a:t>
            </a:r>
          </a:p>
        </p:txBody>
      </p:sp>
      <p:sp>
        <p:nvSpPr>
          <p:cNvPr id="4" name="Slide Number Placeholder 3"/>
          <p:cNvSpPr>
            <a:spLocks noGrp="1"/>
          </p:cNvSpPr>
          <p:nvPr>
            <p:ph type="sldNum" sz="quarter" idx="5"/>
          </p:nvPr>
        </p:nvSpPr>
        <p:spPr/>
        <p:txBody>
          <a:bodyPr/>
          <a:lstStyle/>
          <a:p>
            <a:fld id="{6E955B39-7025-465C-8D04-7485E2797B37}" type="slidenum">
              <a:rPr lang="en-US" smtClean="0"/>
              <a:t>149</a:t>
            </a:fld>
            <a:endParaRPr lang="en-US"/>
          </a:p>
        </p:txBody>
      </p:sp>
    </p:spTree>
    <p:extLst>
      <p:ext uri="{BB962C8B-B14F-4D97-AF65-F5344CB8AC3E}">
        <p14:creationId xmlns:p14="http://schemas.microsoft.com/office/powerpoint/2010/main" val="2365727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ways to deal with missing values. If in doubt, Google it out. </a:t>
            </a:r>
          </a:p>
        </p:txBody>
      </p:sp>
      <p:sp>
        <p:nvSpPr>
          <p:cNvPr id="4" name="Slide Number Placeholder 3"/>
          <p:cNvSpPr>
            <a:spLocks noGrp="1"/>
          </p:cNvSpPr>
          <p:nvPr>
            <p:ph type="sldNum" sz="quarter" idx="5"/>
          </p:nvPr>
        </p:nvSpPr>
        <p:spPr/>
        <p:txBody>
          <a:bodyPr/>
          <a:lstStyle/>
          <a:p>
            <a:fld id="{6E955B39-7025-465C-8D04-7485E2797B37}" type="slidenum">
              <a:rPr lang="en-US" smtClean="0"/>
              <a:t>150</a:t>
            </a:fld>
            <a:endParaRPr lang="en-US"/>
          </a:p>
        </p:txBody>
      </p:sp>
    </p:spTree>
    <p:extLst>
      <p:ext uri="{BB962C8B-B14F-4D97-AF65-F5344CB8AC3E}">
        <p14:creationId xmlns:p14="http://schemas.microsoft.com/office/powerpoint/2010/main" val="23267300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don’t have perfectly cleaned data designed to be used in R and you need to know if R recognizes that there is data coded as missing. </a:t>
            </a:r>
          </a:p>
          <a:p>
            <a:endParaRPr lang="en-US" dirty="0"/>
          </a:p>
          <a:p>
            <a:r>
              <a:rPr lang="en-US" dirty="0"/>
              <a:t>V161115 has -9 for refused answers.</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151</a:t>
            </a:fld>
            <a:endParaRPr lang="en-US"/>
          </a:p>
        </p:txBody>
      </p:sp>
    </p:spTree>
    <p:extLst>
      <p:ext uri="{BB962C8B-B14F-4D97-AF65-F5344CB8AC3E}">
        <p14:creationId xmlns:p14="http://schemas.microsoft.com/office/powerpoint/2010/main" val="4813430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Healthy &lt;- (5-V161115)/5</a:t>
            </a:r>
          </a:p>
          <a:p>
            <a:endParaRPr lang="en-US" dirty="0"/>
          </a:p>
          <a:p>
            <a:r>
              <a:rPr lang="en-US" sz="1200" b="0" i="0" kern="1200" dirty="0">
                <a:solidFill>
                  <a:schemeClr val="tx1"/>
                </a:solidFill>
                <a:effectLst/>
                <a:latin typeface="+mn-lt"/>
                <a:ea typeface="+mn-ea"/>
                <a:cs typeface="+mn-cs"/>
              </a:rPr>
              <a:t>You can use </a:t>
            </a:r>
            <a:r>
              <a:rPr lang="en-US" dirty="0"/>
              <a:t>recode()</a:t>
            </a:r>
            <a:r>
              <a:rPr lang="en-US" sz="1200" b="0" i="0" kern="1200" dirty="0">
                <a:solidFill>
                  <a:schemeClr val="tx1"/>
                </a:solidFill>
                <a:effectLst/>
                <a:latin typeface="+mn-lt"/>
                <a:ea typeface="+mn-ea"/>
                <a:cs typeface="+mn-cs"/>
              </a:rPr>
              <a:t> directly with factors; it will preserve the existing order of levels while changing the values. </a:t>
            </a:r>
          </a:p>
        </p:txBody>
      </p:sp>
      <p:sp>
        <p:nvSpPr>
          <p:cNvPr id="4" name="Slide Number Placeholder 3"/>
          <p:cNvSpPr>
            <a:spLocks noGrp="1"/>
          </p:cNvSpPr>
          <p:nvPr>
            <p:ph type="sldNum" sz="quarter" idx="5"/>
          </p:nvPr>
        </p:nvSpPr>
        <p:spPr/>
        <p:txBody>
          <a:bodyPr/>
          <a:lstStyle/>
          <a:p>
            <a:fld id="{6E955B39-7025-465C-8D04-7485E2797B37}" type="slidenum">
              <a:rPr lang="en-US" smtClean="0"/>
              <a:t>152</a:t>
            </a:fld>
            <a:endParaRPr lang="en-US"/>
          </a:p>
        </p:txBody>
      </p:sp>
    </p:spTree>
    <p:extLst>
      <p:ext uri="{BB962C8B-B14F-4D97-AF65-F5344CB8AC3E}">
        <p14:creationId xmlns:p14="http://schemas.microsoft.com/office/powerpoint/2010/main" val="34755773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lvl="0">
              <a:buFont typeface="Wingdings" panose="05000000000000000000" pitchFamily="2" charset="2"/>
              <a:buNone/>
            </a:pPr>
            <a:endParaRPr lang="en-US" sz="2800" b="1" dirty="0"/>
          </a:p>
          <a:p>
            <a:pPr lvl="0">
              <a:buFont typeface="Wingdings" panose="05000000000000000000" pitchFamily="2" charset="2"/>
              <a:buNone/>
            </a:pPr>
            <a:r>
              <a:rPr lang="en-US" sz="2800" b="1" dirty="0"/>
              <a:t>Should end up with a scale of Poor (0) to Excellent (1)</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153</a:t>
            </a:fld>
            <a:endParaRPr lang="en-US"/>
          </a:p>
        </p:txBody>
      </p:sp>
    </p:spTree>
    <p:extLst>
      <p:ext uri="{BB962C8B-B14F-4D97-AF65-F5344CB8AC3E}">
        <p14:creationId xmlns:p14="http://schemas.microsoft.com/office/powerpoint/2010/main" val="41618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a:t>
            </a:r>
          </a:p>
          <a:p>
            <a:endParaRPr lang="en-US" dirty="0"/>
          </a:p>
          <a:p>
            <a:r>
              <a:rPr lang="en-US" dirty="0"/>
              <a:t>Travel time and congestion – major road project may be completed and travel times may not change BUT maybe extra cars are now on the road so the carrying capacity increased.</a:t>
            </a:r>
          </a:p>
          <a:p>
            <a:r>
              <a:rPr lang="en-US" dirty="0"/>
              <a:t>(There’s a lot of research and theory on congestion – adding lanes does not help travel time.)</a:t>
            </a:r>
          </a:p>
        </p:txBody>
      </p:sp>
      <p:sp>
        <p:nvSpPr>
          <p:cNvPr id="4" name="Slide Number Placeholder 3"/>
          <p:cNvSpPr>
            <a:spLocks noGrp="1"/>
          </p:cNvSpPr>
          <p:nvPr>
            <p:ph type="sldNum" sz="quarter" idx="5"/>
          </p:nvPr>
        </p:nvSpPr>
        <p:spPr/>
        <p:txBody>
          <a:bodyPr/>
          <a:lstStyle/>
          <a:p>
            <a:fld id="{6E955B39-7025-465C-8D04-7485E2797B37}" type="slidenum">
              <a:rPr lang="en-US" smtClean="0"/>
              <a:t>12</a:t>
            </a:fld>
            <a:endParaRPr lang="en-US"/>
          </a:p>
        </p:txBody>
      </p:sp>
    </p:spTree>
    <p:extLst>
      <p:ext uri="{BB962C8B-B14F-4D97-AF65-F5344CB8AC3E}">
        <p14:creationId xmlns:p14="http://schemas.microsoft.com/office/powerpoint/2010/main" val="23570721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154</a:t>
            </a:fld>
            <a:endParaRPr lang="en-US"/>
          </a:p>
        </p:txBody>
      </p:sp>
    </p:spTree>
    <p:extLst>
      <p:ext uri="{BB962C8B-B14F-4D97-AF65-F5344CB8AC3E}">
        <p14:creationId xmlns:p14="http://schemas.microsoft.com/office/powerpoint/2010/main" val="37648047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Usage</a:t>
            </a:r>
          </a:p>
          <a:p>
            <a:r>
              <a:rPr lang="en-US" dirty="0" err="1"/>
              <a:t>na_if</a:t>
            </a:r>
            <a:r>
              <a:rPr lang="en-US" dirty="0"/>
              <a:t>(x, y) </a:t>
            </a:r>
          </a:p>
          <a:p>
            <a:r>
              <a:rPr lang="en-US" sz="1200" b="1" i="0" kern="1200" dirty="0">
                <a:solidFill>
                  <a:schemeClr val="tx1"/>
                </a:solidFill>
                <a:effectLst/>
                <a:latin typeface="+mn-lt"/>
                <a:ea typeface="+mn-ea"/>
                <a:cs typeface="+mn-cs"/>
              </a:rPr>
              <a:t>Arguments</a:t>
            </a:r>
          </a:p>
          <a:p>
            <a:r>
              <a:rPr lang="en-US" sz="1200" kern="1200" dirty="0">
                <a:solidFill>
                  <a:schemeClr val="tx1"/>
                </a:solidFill>
                <a:effectLst/>
                <a:latin typeface="+mn-lt"/>
                <a:ea typeface="+mn-ea"/>
                <a:cs typeface="+mn-cs"/>
              </a:rPr>
              <a:t>X  Vector to modify</a:t>
            </a:r>
          </a:p>
          <a:p>
            <a:r>
              <a:rPr lang="en-US" sz="1200" kern="1200" dirty="0">
                <a:solidFill>
                  <a:schemeClr val="tx1"/>
                </a:solidFill>
                <a:effectLst/>
                <a:latin typeface="+mn-lt"/>
                <a:ea typeface="+mn-ea"/>
                <a:cs typeface="+mn-cs"/>
              </a:rPr>
              <a:t>Y   Value to replace with NA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155</a:t>
            </a:fld>
            <a:endParaRPr lang="en-US"/>
          </a:p>
        </p:txBody>
      </p:sp>
    </p:spTree>
    <p:extLst>
      <p:ext uri="{BB962C8B-B14F-4D97-AF65-F5344CB8AC3E}">
        <p14:creationId xmlns:p14="http://schemas.microsoft.com/office/powerpoint/2010/main" val="31467108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last week’s lab, you learned to:</a:t>
            </a:r>
          </a:p>
          <a:p>
            <a:pPr lvl="1"/>
            <a:r>
              <a:rPr lang="en-US" dirty="0"/>
              <a:t>Open R, RStudio and data file.</a:t>
            </a:r>
          </a:p>
          <a:p>
            <a:pPr lvl="1"/>
            <a:r>
              <a:rPr lang="en-US" dirty="0"/>
              <a:t>Structure of R, </a:t>
            </a:r>
            <a:r>
              <a:rPr lang="en-US" dirty="0" err="1"/>
              <a:t>Rstudio</a:t>
            </a:r>
            <a:endParaRPr lang="en-US" dirty="0"/>
          </a:p>
          <a:p>
            <a:pPr lvl="1"/>
            <a:r>
              <a:rPr lang="en-US" dirty="0"/>
              <a:t>Install packages.</a:t>
            </a:r>
          </a:p>
          <a:p>
            <a:pPr lvl="1"/>
            <a:r>
              <a:rPr lang="en-US" dirty="0"/>
              <a:t>Recode missing values when needed.</a:t>
            </a:r>
          </a:p>
          <a:p>
            <a:pPr lvl="1"/>
            <a:r>
              <a:rPr lang="en-US" dirty="0"/>
              <a:t>Run frequencies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you will learn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Creat</a:t>
            </a:r>
            <a:r>
              <a:rPr lang="en-US" dirty="0"/>
              <a:t> a multi-item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Recode them to the same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alpha 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Combine into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Reliability</a:t>
            </a:r>
          </a:p>
          <a:p>
            <a:endParaRPr lang="en-US" dirty="0"/>
          </a:p>
        </p:txBody>
      </p:sp>
    </p:spTree>
    <p:extLst>
      <p:ext uri="{BB962C8B-B14F-4D97-AF65-F5344CB8AC3E}">
        <p14:creationId xmlns:p14="http://schemas.microsoft.com/office/powerpoint/2010/main" val="32567227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157</a:t>
            </a:fld>
            <a:endParaRPr lang="en-US"/>
          </a:p>
        </p:txBody>
      </p:sp>
    </p:spTree>
    <p:extLst>
      <p:ext uri="{BB962C8B-B14F-4D97-AF65-F5344CB8AC3E}">
        <p14:creationId xmlns:p14="http://schemas.microsoft.com/office/powerpoint/2010/main" val="37573828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you’d get a mathematical answer, but any interpretation would not be valid because you have two variables going from least racist -&gt; most racist and two variables going from most racist -&gt; least racist.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V162211 and V162214 need to be flipped in order to make an index of racial resentment!</a:t>
            </a:r>
          </a:p>
          <a:p>
            <a:endParaRPr lang="en-US" dirty="0"/>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158</a:t>
            </a:fld>
            <a:endParaRPr lang="en-US"/>
          </a:p>
        </p:txBody>
      </p:sp>
    </p:spTree>
    <p:extLst>
      <p:ext uri="{BB962C8B-B14F-4D97-AF65-F5344CB8AC3E}">
        <p14:creationId xmlns:p14="http://schemas.microsoft.com/office/powerpoint/2010/main" val="6064000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159</a:t>
            </a:fld>
            <a:endParaRPr lang="en-US"/>
          </a:p>
        </p:txBody>
      </p:sp>
    </p:spTree>
    <p:extLst>
      <p:ext uri="{BB962C8B-B14F-4D97-AF65-F5344CB8AC3E}">
        <p14:creationId xmlns:p14="http://schemas.microsoft.com/office/powerpoint/2010/main" val="42524578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Don't need to label everything when making an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You do need to know the direction of coding and its meaning for each variable. Some go high-&gt;low, some go low-&gt; high.</a:t>
            </a:r>
          </a:p>
          <a:p>
            <a:endParaRPr lang="en-US" dirty="0"/>
          </a:p>
          <a:p>
            <a:endParaRPr lang="en-US" dirty="0"/>
          </a:p>
          <a:p>
            <a:r>
              <a:rPr lang="en-US" dirty="0"/>
              <a:t>### **** Racial Resentment Correlation and Index Creation  ****  ###</a:t>
            </a:r>
          </a:p>
          <a:p>
            <a:r>
              <a:rPr lang="en-US" dirty="0"/>
              <a:t>table(ANES$V162211)</a:t>
            </a:r>
          </a:p>
          <a:p>
            <a:r>
              <a:rPr lang="en-US" dirty="0"/>
              <a:t># You do need to know the direction of coding and its meaning for each variable. Some go high-&gt;low, some go low-&gt; high.</a:t>
            </a:r>
          </a:p>
          <a:p>
            <a:r>
              <a:rPr lang="en-US" dirty="0"/>
              <a:t>ANES$resent1 &lt;- recode(</a:t>
            </a:r>
            <a:r>
              <a:rPr lang="en-US" dirty="0" err="1"/>
              <a:t>as.numeric</a:t>
            </a:r>
            <a:r>
              <a:rPr lang="en-US" dirty="0"/>
              <a:t>(ANES$V162211), "5=1; 4=2;3=3;2=4;1=5") </a:t>
            </a:r>
          </a:p>
          <a:p>
            <a:r>
              <a:rPr lang="en-US" dirty="0"/>
              <a:t>#Think of the format this way:  What you have = what you want.</a:t>
            </a:r>
          </a:p>
          <a:p>
            <a:r>
              <a:rPr lang="en-US" dirty="0"/>
              <a:t>table(ANES$resent1)</a:t>
            </a:r>
          </a:p>
          <a:p>
            <a:r>
              <a:rPr lang="en-US" dirty="0"/>
              <a:t>table(ANES$V162212)</a:t>
            </a:r>
          </a:p>
          <a:p>
            <a:r>
              <a:rPr lang="en-US" dirty="0"/>
              <a:t>ANES$resent2 &lt;- ANES$V162212</a:t>
            </a:r>
          </a:p>
          <a:p>
            <a:r>
              <a:rPr lang="en-US" dirty="0"/>
              <a:t>ANES$resent3 &lt;- ANES$V162213</a:t>
            </a:r>
          </a:p>
          <a:p>
            <a:r>
              <a:rPr lang="en-US" dirty="0"/>
              <a:t>ANES$resent4 &lt;- recode(</a:t>
            </a:r>
            <a:r>
              <a:rPr lang="en-US" dirty="0" err="1"/>
              <a:t>as.numeric</a:t>
            </a:r>
            <a:r>
              <a:rPr lang="en-US" dirty="0"/>
              <a:t>(ANES$V162214),"5=1; 4=2;3=3;2=4;1=5")</a:t>
            </a:r>
          </a:p>
          <a:p>
            <a:r>
              <a:rPr lang="en-US" dirty="0"/>
              <a:t>table(ANES$resent4)</a:t>
            </a:r>
          </a:p>
        </p:txBody>
      </p:sp>
      <p:sp>
        <p:nvSpPr>
          <p:cNvPr id="4" name="Slide Number Placeholder 3"/>
          <p:cNvSpPr>
            <a:spLocks noGrp="1"/>
          </p:cNvSpPr>
          <p:nvPr>
            <p:ph type="sldNum" sz="quarter" idx="5"/>
          </p:nvPr>
        </p:nvSpPr>
        <p:spPr/>
        <p:txBody>
          <a:bodyPr/>
          <a:lstStyle/>
          <a:p>
            <a:fld id="{6E955B39-7025-465C-8D04-7485E2797B37}" type="slidenum">
              <a:rPr lang="en-US" smtClean="0"/>
              <a:t>160</a:t>
            </a:fld>
            <a:endParaRPr lang="en-US"/>
          </a:p>
        </p:txBody>
      </p:sp>
    </p:spTree>
    <p:extLst>
      <p:ext uri="{BB962C8B-B14F-4D97-AF65-F5344CB8AC3E}">
        <p14:creationId xmlns:p14="http://schemas.microsoft.com/office/powerpoint/2010/main" val="7030266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955B39-7025-465C-8D04-7485E2797B37}" type="slidenum">
              <a:rPr lang="en-US" smtClean="0"/>
              <a:t>161</a:t>
            </a:fld>
            <a:endParaRPr lang="en-US"/>
          </a:p>
        </p:txBody>
      </p:sp>
    </p:spTree>
    <p:extLst>
      <p:ext uri="{BB962C8B-B14F-4D97-AF65-F5344CB8AC3E}">
        <p14:creationId xmlns:p14="http://schemas.microsoft.com/office/powerpoint/2010/main" val="32318122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table(ANES$V162212)			</a:t>
            </a:r>
          </a:p>
          <a:p>
            <a:pPr marL="0" indent="0">
              <a:buNone/>
            </a:pPr>
            <a:r>
              <a:rPr lang="en-US" dirty="0"/>
              <a:t># Note that missing values are taken care of already in table() </a:t>
            </a:r>
          </a:p>
          <a:p>
            <a:pPr marL="0" indent="0">
              <a:buNone/>
            </a:pPr>
            <a:r>
              <a:rPr lang="en-US" dirty="0"/>
              <a:t>ANES$resent2 &lt;- ANES$V162212  		</a:t>
            </a:r>
          </a:p>
          <a:p>
            <a:pPr marL="0" indent="0">
              <a:buNone/>
            </a:pPr>
            <a:r>
              <a:rPr lang="en-US" dirty="0"/>
              <a:t># yes, it is that easy.</a:t>
            </a:r>
          </a:p>
          <a:p>
            <a:pPr marL="0" indent="0">
              <a:buNone/>
            </a:pPr>
            <a:r>
              <a:rPr lang="en-US" dirty="0"/>
              <a:t>table(ANES$resent2)</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162</a:t>
            </a:fld>
            <a:endParaRPr lang="en-US"/>
          </a:p>
        </p:txBody>
      </p:sp>
    </p:spTree>
    <p:extLst>
      <p:ext uri="{BB962C8B-B14F-4D97-AF65-F5344CB8AC3E}">
        <p14:creationId xmlns:p14="http://schemas.microsoft.com/office/powerpoint/2010/main" val="26625598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one way to label things!</a:t>
            </a:r>
          </a:p>
          <a:p>
            <a:endParaRPr lang="en-US" dirty="0"/>
          </a:p>
        </p:txBody>
      </p:sp>
      <p:sp>
        <p:nvSpPr>
          <p:cNvPr id="4" name="Slide Number Placeholder 3"/>
          <p:cNvSpPr>
            <a:spLocks noGrp="1"/>
          </p:cNvSpPr>
          <p:nvPr>
            <p:ph type="sldNum" sz="quarter" idx="5"/>
          </p:nvPr>
        </p:nvSpPr>
        <p:spPr/>
        <p:txBody>
          <a:bodyPr/>
          <a:lstStyle/>
          <a:p>
            <a:fld id="{6E955B39-7025-465C-8D04-7485E2797B37}" type="slidenum">
              <a:rPr lang="en-US" smtClean="0"/>
              <a:t>163</a:t>
            </a:fld>
            <a:endParaRPr lang="en-US"/>
          </a:p>
        </p:txBody>
      </p:sp>
    </p:spTree>
    <p:extLst>
      <p:ext uri="{BB962C8B-B14F-4D97-AF65-F5344CB8AC3E}">
        <p14:creationId xmlns:p14="http://schemas.microsoft.com/office/powerpoint/2010/main" val="3693066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2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322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08613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69904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F47FF6-7292-442D-B671-357E26EE0D8A}"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F381-579C-4336-9FEF-17301B2D2A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4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F47FF6-7292-442D-B671-357E26EE0D8A}"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191175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F47FF6-7292-442D-B671-357E26EE0D8A}" type="datetimeFigureOut">
              <a:rPr lang="en-US" smtClean="0"/>
              <a:t>7/1/2021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13152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F47FF6-7292-442D-B671-357E26EE0D8A}" type="datetimeFigureOut">
              <a:rPr lang="en-US" smtClean="0"/>
              <a:t>7/1/2021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2137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F47FF6-7292-442D-B671-357E26EE0D8A}" type="datetimeFigureOut">
              <a:rPr lang="en-US" smtClean="0"/>
              <a:t>7/1/2021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345857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F47FF6-7292-442D-B671-357E26EE0D8A}" type="datetimeFigureOut">
              <a:rPr lang="en-US" smtClean="0"/>
              <a:t>7/1/2021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40F381-579C-4336-9FEF-17301B2D2A59}" type="slidenum">
              <a:rPr lang="en-US" smtClean="0"/>
              <a:t>‹#›</a:t>
            </a:fld>
            <a:endParaRPr lang="en-US"/>
          </a:p>
        </p:txBody>
      </p:sp>
    </p:spTree>
    <p:extLst>
      <p:ext uri="{BB962C8B-B14F-4D97-AF65-F5344CB8AC3E}">
        <p14:creationId xmlns:p14="http://schemas.microsoft.com/office/powerpoint/2010/main" val="220987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F47FF6-7292-442D-B671-357E26EE0D8A}"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F381-579C-4336-9FEF-17301B2D2A59}" type="slidenum">
              <a:rPr lang="en-US" smtClean="0"/>
              <a:t>‹#›</a:t>
            </a:fld>
            <a:endParaRPr lang="en-US"/>
          </a:p>
        </p:txBody>
      </p:sp>
    </p:spTree>
    <p:extLst>
      <p:ext uri="{BB962C8B-B14F-4D97-AF65-F5344CB8AC3E}">
        <p14:creationId xmlns:p14="http://schemas.microsoft.com/office/powerpoint/2010/main" val="24764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36701-D5F0-4616-9638-15B06FA032BF}" type="datetimeFigureOut">
              <a:rPr lang="en-US" smtClean="0"/>
              <a:t>7/1/2021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867E36-0E90-49E2-BA41-F5E9B5D8EBA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8391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hyperlink" Target="http://www.rstudio.com/download" TargetMode="Externa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hyperlink" Target="http://www.cran.r-project.org/" TargetMode="External"/><Relationship Id="rId5" Type="http://schemas.openxmlformats.org/officeDocument/2006/relationships/notesSlide" Target="../notesSlides/notesSlide68.xml"/><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mgimond.github.io/ES218/Week02a.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mimionuoha.com/the-library-of-missing-datase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ature.com/articles/ncomms10793" TargetMode="External"/><Relationship Id="rId2" Type="http://schemas.openxmlformats.org/officeDocument/2006/relationships/hyperlink" Target="https://journals.sagepub.com/doi/pdf/10.1177/2053951715602495" TargetMode="External"/><Relationship Id="rId1" Type="http://schemas.openxmlformats.org/officeDocument/2006/relationships/slideLayout" Target="../slideLayouts/slideLayout2.xml"/><Relationship Id="rId4" Type="http://schemas.openxmlformats.org/officeDocument/2006/relationships/hyperlink" Target="https://www.nature.com/articles/s41467-018-05690-8" TargetMode="Externa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68.png"/><Relationship Id="rId4" Type="http://schemas.openxmlformats.org/officeDocument/2006/relationships/notesSlide" Target="../notesSlides/notesSlide86.xml"/></Relationships>
</file>

<file path=ppt/slides/_rels/slide15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87.xml"/><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notesSlide" Target="../notesSlides/notesSlide90.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72.png"/><Relationship Id="rId4" Type="http://schemas.openxmlformats.org/officeDocument/2006/relationships/notesSlide" Target="../notesSlides/notesSlide9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cpsr.umich.edu/web/pag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researchguides.uic.edu/c.php?g=252510&amp;p=5246067" TargetMode="External"/><Relationship Id="rId5" Type="http://schemas.openxmlformats.org/officeDocument/2006/relationships/hyperlink" Target="https://www.data.gov/" TargetMode="External"/><Relationship Id="rId4" Type="http://schemas.openxmlformats.org/officeDocument/2006/relationships/hyperlink" Target="https://data.cityofchicago.org/" TargetMode="External"/></Relationships>
</file>

<file path=ppt/slides/_rels/slide17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2.png"/><Relationship Id="rId5" Type="http://schemas.openxmlformats.org/officeDocument/2006/relationships/notesSlide" Target="../notesSlides/notesSlide106.xml"/><Relationship Id="rId4"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customXml" Target="../ink/ink2.xml"/></Relationships>
</file>

<file path=ppt/slides/_rels/slide181.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158.png"/><Relationship Id="rId21" Type="http://schemas.openxmlformats.org/officeDocument/2006/relationships/image" Target="../media/image149.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162.png"/><Relationship Id="rId50" Type="http://schemas.openxmlformats.org/officeDocument/2006/relationships/customXml" Target="../ink/ink26.xml"/><Relationship Id="rId55" Type="http://schemas.openxmlformats.org/officeDocument/2006/relationships/image" Target="../media/image166.png"/><Relationship Id="rId7" Type="http://schemas.openxmlformats.org/officeDocument/2006/relationships/image" Target="../media/image142.png"/><Relationship Id="rId2" Type="http://schemas.openxmlformats.org/officeDocument/2006/relationships/notesSlide" Target="../notesSlides/notesSlide113.xml"/><Relationship Id="rId16" Type="http://schemas.openxmlformats.org/officeDocument/2006/relationships/customXml" Target="../ink/ink9.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157.png"/><Relationship Id="rId40" Type="http://schemas.openxmlformats.org/officeDocument/2006/relationships/customXml" Target="../ink/ink21.xml"/><Relationship Id="rId45" Type="http://schemas.openxmlformats.org/officeDocument/2006/relationships/image" Target="../media/image161.png"/><Relationship Id="rId53" Type="http://schemas.openxmlformats.org/officeDocument/2006/relationships/image" Target="../media/image165.png"/><Relationship Id="rId5" Type="http://schemas.openxmlformats.org/officeDocument/2006/relationships/image" Target="../media/image141.png"/><Relationship Id="rId19" Type="http://schemas.openxmlformats.org/officeDocument/2006/relationships/image" Target="../media/image148.png"/><Relationship Id="rId4" Type="http://schemas.openxmlformats.org/officeDocument/2006/relationships/customXml" Target="../ink/ink3.xml"/><Relationship Id="rId9" Type="http://schemas.openxmlformats.org/officeDocument/2006/relationships/image" Target="../media/image143.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52.png"/><Relationship Id="rId30" Type="http://schemas.openxmlformats.org/officeDocument/2006/relationships/customXml" Target="../ink/ink16.xml"/><Relationship Id="rId35" Type="http://schemas.openxmlformats.org/officeDocument/2006/relationships/image" Target="../media/image156.png"/><Relationship Id="rId43" Type="http://schemas.openxmlformats.org/officeDocument/2006/relationships/image" Target="../media/image160.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164.png"/><Relationship Id="rId3" Type="http://schemas.openxmlformats.org/officeDocument/2006/relationships/image" Target="../media/image88.png"/><Relationship Id="rId12" Type="http://schemas.openxmlformats.org/officeDocument/2006/relationships/customXml" Target="../ink/ink7.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5.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159.png"/><Relationship Id="rId54"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163.png"/><Relationship Id="rId57" Type="http://schemas.openxmlformats.org/officeDocument/2006/relationships/image" Target="../media/image167.png"/><Relationship Id="rId10" Type="http://schemas.openxmlformats.org/officeDocument/2006/relationships/customXml" Target="../ink/ink6.xml"/><Relationship Id="rId31" Type="http://schemas.openxmlformats.org/officeDocument/2006/relationships/image" Target="../media/image154.png"/><Relationship Id="rId44" Type="http://schemas.openxmlformats.org/officeDocument/2006/relationships/customXml" Target="../ink/ink23.xml"/><Relationship Id="rId52" Type="http://schemas.openxmlformats.org/officeDocument/2006/relationships/customXml" Target="../ink/ink2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jpe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icago" TargetMode="External"/><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bstore.illinois.edu/shop/product.aspx?zpid=2690" TargetMode="External"/><Relationship Id="rId2" Type="http://schemas.openxmlformats.org/officeDocument/2006/relationships/hyperlink" Target="https://webstore.illinois.edu/shop/category.aspx?zcid=12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chicago"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ata.cityofchicago.org/Transportation/Traffic-Crashes-Crashes/85ca-t3i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support.microsoft.com/en-us/office/split-a-cell-f1804d0c-e180-4ed0-a2ae-973a0b7c6a23"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upport.microsoft.com/en-us/office/combine-text-from-two-or-more-cells-into-one-cell-81ba0946-ce78-42ed-b3c3-21340eb164a6"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customXml" Target="../ink/ink1.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hyperlink" Target="https://wid.world/"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Programing &amp; Data Analysis for Public Policy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102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E83E-D011-47BB-94E3-38F412991C5C}"/>
              </a:ext>
            </a:extLst>
          </p:cNvPr>
          <p:cNvSpPr>
            <a:spLocks noGrp="1"/>
          </p:cNvSpPr>
          <p:nvPr>
            <p:ph type="title"/>
          </p:nvPr>
        </p:nvSpPr>
        <p:spPr/>
        <p:txBody>
          <a:bodyPr/>
          <a:lstStyle/>
          <a:p>
            <a:r>
              <a:rPr lang="en-US" dirty="0"/>
              <a:t>Measurements Matter</a:t>
            </a:r>
          </a:p>
        </p:txBody>
      </p:sp>
      <p:sp>
        <p:nvSpPr>
          <p:cNvPr id="3" name="Content Placeholder 2">
            <a:extLst>
              <a:ext uri="{FF2B5EF4-FFF2-40B4-BE49-F238E27FC236}">
                <a16:creationId xmlns:a16="http://schemas.microsoft.com/office/drawing/2014/main" id="{80D5C13B-DAD3-435A-86D9-1569325465A3}"/>
              </a:ext>
            </a:extLst>
          </p:cNvPr>
          <p:cNvSpPr>
            <a:spLocks noGrp="1"/>
          </p:cNvSpPr>
          <p:nvPr>
            <p:ph idx="1"/>
          </p:nvPr>
        </p:nvSpPr>
        <p:spPr/>
        <p:txBody>
          <a:bodyPr>
            <a:normAutofit/>
          </a:bodyPr>
          <a:lstStyle/>
          <a:p>
            <a:pPr>
              <a:spcBef>
                <a:spcPts val="0"/>
              </a:spcBef>
              <a:spcAft>
                <a:spcPts val="0"/>
              </a:spcAft>
            </a:pPr>
            <a:r>
              <a:rPr lang="en-US" sz="2800" dirty="0"/>
              <a:t>A city reports that one specific street recycles 2.2 times as much as any other street.</a:t>
            </a:r>
          </a:p>
          <a:p>
            <a:pPr lvl="1">
              <a:spcBef>
                <a:spcPts val="0"/>
              </a:spcBef>
              <a:spcAft>
                <a:spcPts val="0"/>
              </a:spcAft>
            </a:pPr>
            <a:r>
              <a:rPr lang="en-US" sz="2400" dirty="0"/>
              <a:t>Are the streets the same length?</a:t>
            </a:r>
          </a:p>
          <a:p>
            <a:pPr lvl="1">
              <a:spcBef>
                <a:spcPts val="0"/>
              </a:spcBef>
              <a:spcAft>
                <a:spcPts val="0"/>
              </a:spcAft>
            </a:pPr>
            <a:r>
              <a:rPr lang="en-US" sz="2400" dirty="0"/>
              <a:t>Do equal numbers of people live on the streets?</a:t>
            </a:r>
          </a:p>
          <a:p>
            <a:pPr>
              <a:spcBef>
                <a:spcPts val="0"/>
              </a:spcBef>
              <a:spcAft>
                <a:spcPts val="0"/>
              </a:spcAft>
            </a:pPr>
            <a:endParaRPr lang="en-US" sz="2800" dirty="0"/>
          </a:p>
          <a:p>
            <a:pPr>
              <a:spcBef>
                <a:spcPts val="0"/>
              </a:spcBef>
              <a:spcAft>
                <a:spcPts val="0"/>
              </a:spcAft>
            </a:pPr>
            <a:endParaRPr lang="en-US" sz="2800" dirty="0"/>
          </a:p>
          <a:p>
            <a:pPr>
              <a:spcBef>
                <a:spcPts val="0"/>
              </a:spcBef>
              <a:spcAft>
                <a:spcPts val="0"/>
              </a:spcAft>
            </a:pPr>
            <a:r>
              <a:rPr lang="en-US" sz="2800" dirty="0"/>
              <a:t>Alternatives:</a:t>
            </a:r>
          </a:p>
          <a:p>
            <a:pPr lvl="1">
              <a:spcBef>
                <a:spcPts val="0"/>
              </a:spcBef>
              <a:spcAft>
                <a:spcPts val="0"/>
              </a:spcAft>
            </a:pPr>
            <a:r>
              <a:rPr lang="en-US" sz="2400" dirty="0"/>
              <a:t>Recycling amount per living unit</a:t>
            </a:r>
          </a:p>
          <a:p>
            <a:pPr lvl="1">
              <a:spcBef>
                <a:spcPts val="0"/>
              </a:spcBef>
              <a:spcAft>
                <a:spcPts val="0"/>
              </a:spcAft>
            </a:pPr>
            <a:r>
              <a:rPr lang="en-US" sz="2400" dirty="0"/>
              <a:t>recycling amount per person</a:t>
            </a:r>
          </a:p>
          <a:p>
            <a:pPr lvl="1">
              <a:spcBef>
                <a:spcPts val="0"/>
              </a:spcBef>
              <a:spcAft>
                <a:spcPts val="0"/>
              </a:spcAft>
            </a:pPr>
            <a:r>
              <a:rPr lang="en-US" sz="2400" dirty="0"/>
              <a:t>Compare it to the amount of trash</a:t>
            </a:r>
          </a:p>
          <a:p>
            <a:pPr>
              <a:spcBef>
                <a:spcPts val="0"/>
              </a:spcBef>
              <a:spcAft>
                <a:spcPts val="0"/>
              </a:spcAft>
            </a:pPr>
            <a:endParaRPr lang="en-US" sz="1800" dirty="0"/>
          </a:p>
        </p:txBody>
      </p:sp>
    </p:spTree>
    <p:extLst>
      <p:ext uri="{BB962C8B-B14F-4D97-AF65-F5344CB8AC3E}">
        <p14:creationId xmlns:p14="http://schemas.microsoft.com/office/powerpoint/2010/main" val="20447365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Creating Variables</a:t>
            </a: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987754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9781-4BEF-485C-B794-A5495462B390}"/>
              </a:ext>
            </a:extLst>
          </p:cNvPr>
          <p:cNvSpPr>
            <a:spLocks noGrp="1"/>
          </p:cNvSpPr>
          <p:nvPr>
            <p:ph type="title"/>
          </p:nvPr>
        </p:nvSpPr>
        <p:spPr/>
        <p:txBody>
          <a:bodyPr/>
          <a:lstStyle/>
          <a:p>
            <a:r>
              <a:rPr lang="en-US" dirty="0"/>
              <a:t>Index and Scales</a:t>
            </a:r>
          </a:p>
        </p:txBody>
      </p:sp>
      <p:sp>
        <p:nvSpPr>
          <p:cNvPr id="3" name="Content Placeholder 2">
            <a:extLst>
              <a:ext uri="{FF2B5EF4-FFF2-40B4-BE49-F238E27FC236}">
                <a16:creationId xmlns:a16="http://schemas.microsoft.com/office/drawing/2014/main" id="{889173A8-4674-4053-8019-42B253C5E39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406684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57DF-181A-4B3C-A7B6-6547EF6BFCD7}"/>
              </a:ext>
            </a:extLst>
          </p:cNvPr>
          <p:cNvSpPr>
            <a:spLocks noGrp="1"/>
          </p:cNvSpPr>
          <p:nvPr>
            <p:ph type="title"/>
          </p:nvPr>
        </p:nvSpPr>
        <p:spPr/>
        <p:txBody>
          <a:bodyPr/>
          <a:lstStyle/>
          <a:p>
            <a:r>
              <a:rPr lang="en-US" dirty="0"/>
              <a:t>Unit of Analysis</a:t>
            </a:r>
          </a:p>
        </p:txBody>
      </p:sp>
      <p:sp>
        <p:nvSpPr>
          <p:cNvPr id="3" name="Content Placeholder 2">
            <a:extLst>
              <a:ext uri="{FF2B5EF4-FFF2-40B4-BE49-F238E27FC236}">
                <a16:creationId xmlns:a16="http://schemas.microsoft.com/office/drawing/2014/main" id="{DA3290B1-90B1-4888-903F-EE2BA412B2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63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Correlation</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4570250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7ED2-7DB8-4980-9BAB-8AA7DA5B3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90334-1F02-4EDA-9956-15C5119290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B5914-7D27-4BB3-A137-68928CA40CE9}"/>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27415155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4639-062E-4689-B00C-7D40F6469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B4170-8532-4C68-BE39-7216C53155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B477-49E3-4A06-9056-6D69603F0AC7}"/>
              </a:ext>
            </a:extLst>
          </p:cNvPr>
          <p:cNvPicPr>
            <a:picLocks noChangeAspect="1"/>
          </p:cNvPicPr>
          <p:nvPr/>
        </p:nvPicPr>
        <p:blipFill>
          <a:blip r:embed="rId3"/>
          <a:stretch>
            <a:fillRect/>
          </a:stretch>
        </p:blipFill>
        <p:spPr>
          <a:xfrm>
            <a:off x="0" y="1025769"/>
            <a:ext cx="12192000" cy="4806462"/>
          </a:xfrm>
          <a:prstGeom prst="rect">
            <a:avLst/>
          </a:prstGeom>
        </p:spPr>
      </p:pic>
    </p:spTree>
    <p:extLst>
      <p:ext uri="{BB962C8B-B14F-4D97-AF65-F5344CB8AC3E}">
        <p14:creationId xmlns:p14="http://schemas.microsoft.com/office/powerpoint/2010/main" val="9120850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The extent to which two continuous (interval or ratio level) variables are related</a:t>
            </a:r>
          </a:p>
          <a:p>
            <a:r>
              <a:rPr lang="en-US" dirty="0"/>
              <a:t>A relationship exists when knowing the value of one variable is useful in predicting the value of a second variable</a:t>
            </a:r>
          </a:p>
          <a:p>
            <a:endParaRPr lang="en-US" dirty="0"/>
          </a:p>
          <a:p>
            <a:r>
              <a:rPr lang="en-US" dirty="0"/>
              <a:t>Linear relationship – change in one variable corresponds to change in the other variable (same across the range of the variable)</a:t>
            </a:r>
          </a:p>
          <a:p>
            <a:endParaRPr lang="en-US" dirty="0"/>
          </a:p>
          <a:p>
            <a:r>
              <a:rPr lang="en-US" dirty="0"/>
              <a:t>Nonlinear relationship – change in one variable corresponds to change in the other variable (not the same across the range of the variable)</a:t>
            </a:r>
          </a:p>
          <a:p>
            <a:endParaRPr lang="en-US" dirty="0"/>
          </a:p>
        </p:txBody>
      </p:sp>
    </p:spTree>
    <p:extLst>
      <p:ext uri="{BB962C8B-B14F-4D97-AF65-F5344CB8AC3E}">
        <p14:creationId xmlns:p14="http://schemas.microsoft.com/office/powerpoint/2010/main" val="131935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p:txBody>
          <a:bodyPr/>
          <a:lstStyle/>
          <a:p>
            <a:r>
              <a:rPr lang="en-US" dirty="0"/>
              <a:t>Positive association – as the value on one variable goes up, the value on the other variable goes up</a:t>
            </a:r>
          </a:p>
          <a:p>
            <a:r>
              <a:rPr lang="en-US" dirty="0"/>
              <a:t>Negative association – as the value one variable goes up, the value on the other variable goes down</a:t>
            </a:r>
          </a:p>
        </p:txBody>
      </p:sp>
      <p:pic>
        <p:nvPicPr>
          <p:cNvPr id="4" name="Picture 3">
            <a:extLst>
              <a:ext uri="{FF2B5EF4-FFF2-40B4-BE49-F238E27FC236}">
                <a16:creationId xmlns:a16="http://schemas.microsoft.com/office/drawing/2014/main" id="{D3F2D147-5312-4B03-85A8-03A7F188D37D}"/>
              </a:ext>
            </a:extLst>
          </p:cNvPr>
          <p:cNvPicPr>
            <a:picLocks noChangeAspect="1"/>
          </p:cNvPicPr>
          <p:nvPr/>
        </p:nvPicPr>
        <p:blipFill>
          <a:blip r:embed="rId2"/>
          <a:stretch>
            <a:fillRect/>
          </a:stretch>
        </p:blipFill>
        <p:spPr>
          <a:xfrm>
            <a:off x="2368614" y="3061221"/>
            <a:ext cx="7454771" cy="3106155"/>
          </a:xfrm>
          <a:prstGeom prst="rect">
            <a:avLst/>
          </a:prstGeom>
        </p:spPr>
      </p:pic>
    </p:spTree>
    <p:extLst>
      <p:ext uri="{BB962C8B-B14F-4D97-AF65-F5344CB8AC3E}">
        <p14:creationId xmlns:p14="http://schemas.microsoft.com/office/powerpoint/2010/main" val="7944578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7837" y="522287"/>
            <a:ext cx="10590982" cy="5180013"/>
          </a:xfrm>
          <a:prstGeom prst="rect">
            <a:avLst/>
          </a:prstGeom>
        </p:spPr>
      </p:pic>
    </p:spTree>
    <p:extLst>
      <p:ext uri="{BB962C8B-B14F-4D97-AF65-F5344CB8AC3E}">
        <p14:creationId xmlns:p14="http://schemas.microsoft.com/office/powerpoint/2010/main" val="37567629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normAutofit fontScale="90000"/>
          </a:bodyPr>
          <a:lstStyle/>
          <a:p>
            <a:r>
              <a:rPr lang="en-US" dirty="0"/>
              <a:t>Examples of curvilinear relationships:</a:t>
            </a:r>
          </a:p>
        </p:txBody>
      </p:sp>
      <p:sp>
        <p:nvSpPr>
          <p:cNvPr id="3" name="Content Placeholder 2"/>
          <p:cNvSpPr>
            <a:spLocks noGrp="1"/>
          </p:cNvSpPr>
          <p:nvPr>
            <p:ph idx="1"/>
          </p:nvPr>
        </p:nvSpPr>
        <p:spPr/>
        <p:txBody>
          <a:bodyPr/>
          <a:lstStyle/>
          <a:p>
            <a:r>
              <a:rPr lang="en-US" dirty="0"/>
              <a:t>Watering and plant growth</a:t>
            </a:r>
          </a:p>
          <a:p>
            <a:r>
              <a:rPr lang="en-US" dirty="0"/>
              <a:t>Amount of money spent per student and student performance (diminishing returns)</a:t>
            </a:r>
          </a:p>
          <a:p>
            <a:r>
              <a:rPr lang="en-US" dirty="0"/>
              <a:t>Income and age often curvilinear relationships</a:t>
            </a:r>
          </a:p>
          <a:p>
            <a:pPr lvl="1"/>
            <a:r>
              <a:rPr lang="en-US" dirty="0"/>
              <a:t>Income – diminishing returns (effect of difference between income of $10k and $11k not the same as difference between $100k and $101k)</a:t>
            </a:r>
          </a:p>
          <a:p>
            <a:pPr lvl="1"/>
            <a:r>
              <a:rPr lang="en-US" dirty="0"/>
              <a:t>Age – cognitive ability, attitude strength</a:t>
            </a:r>
          </a:p>
        </p:txBody>
      </p:sp>
    </p:spTree>
    <p:extLst>
      <p:ext uri="{BB962C8B-B14F-4D97-AF65-F5344CB8AC3E}">
        <p14:creationId xmlns:p14="http://schemas.microsoft.com/office/powerpoint/2010/main" val="3067854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633-6C32-4B6D-A939-B3EDCDDBC720}"/>
              </a:ext>
            </a:extLst>
          </p:cNvPr>
          <p:cNvSpPr>
            <a:spLocks noGrp="1"/>
          </p:cNvSpPr>
          <p:nvPr>
            <p:ph type="title"/>
          </p:nvPr>
        </p:nvSpPr>
        <p:spPr/>
        <p:txBody>
          <a:bodyPr/>
          <a:lstStyle/>
          <a:p>
            <a:r>
              <a:rPr lang="en-US" dirty="0"/>
              <a:t>Example – Water Usage</a:t>
            </a:r>
          </a:p>
        </p:txBody>
      </p:sp>
      <p:sp>
        <p:nvSpPr>
          <p:cNvPr id="3" name="Content Placeholder 2">
            <a:extLst>
              <a:ext uri="{FF2B5EF4-FFF2-40B4-BE49-F238E27FC236}">
                <a16:creationId xmlns:a16="http://schemas.microsoft.com/office/drawing/2014/main" id="{73171223-0A0D-4883-B316-78EE44D45914}"/>
              </a:ext>
            </a:extLst>
          </p:cNvPr>
          <p:cNvSpPr>
            <a:spLocks noGrp="1"/>
          </p:cNvSpPr>
          <p:nvPr>
            <p:ph idx="1"/>
          </p:nvPr>
        </p:nvSpPr>
        <p:spPr/>
        <p:txBody>
          <a:bodyPr/>
          <a:lstStyle/>
          <a:p>
            <a:pPr marL="0" indent="0">
              <a:spcBef>
                <a:spcPts val="0"/>
              </a:spcBef>
              <a:spcAft>
                <a:spcPts val="0"/>
              </a:spcAft>
              <a:buNone/>
            </a:pPr>
            <a:r>
              <a:rPr lang="en-US" dirty="0"/>
              <a:t>Some places compare themselves to other districts or cities when defending their water usage</a:t>
            </a:r>
          </a:p>
          <a:p>
            <a:pPr lvl="1">
              <a:spcBef>
                <a:spcPts val="0"/>
              </a:spcBef>
              <a:spcAft>
                <a:spcPts val="0"/>
              </a:spcAft>
            </a:pPr>
            <a:r>
              <a:rPr lang="en-US" dirty="0"/>
              <a:t>Total water usage is down! (but population may have also decreased so the amount of water used per person may have actually increased)</a:t>
            </a:r>
          </a:p>
          <a:p>
            <a:pPr lvl="1">
              <a:spcBef>
                <a:spcPts val="0"/>
              </a:spcBef>
              <a:spcAft>
                <a:spcPts val="0"/>
              </a:spcAft>
            </a:pPr>
            <a:r>
              <a:rPr lang="en-US" dirty="0"/>
              <a:t>Total water usage for a town is lower than everyone around us! (but very few people live in the area due to large houses with lawns and many golf courses. The per person water usage becomes astronomical compared to other locations)</a:t>
            </a:r>
          </a:p>
          <a:p>
            <a:pPr marL="0" indent="0">
              <a:spcBef>
                <a:spcPts val="0"/>
              </a:spcBef>
              <a:spcAft>
                <a:spcPts val="0"/>
              </a:spcAft>
              <a:buNone/>
            </a:pPr>
            <a:endParaRPr lang="en-US" dirty="0"/>
          </a:p>
          <a:p>
            <a:pPr>
              <a:spcBef>
                <a:spcPts val="0"/>
              </a:spcBef>
              <a:spcAft>
                <a:spcPts val="0"/>
              </a:spcAft>
            </a:pPr>
            <a:r>
              <a:rPr lang="en-US" dirty="0"/>
              <a:t>Alternatives:</a:t>
            </a:r>
          </a:p>
          <a:p>
            <a:pPr>
              <a:spcBef>
                <a:spcPts val="0"/>
              </a:spcBef>
              <a:spcAft>
                <a:spcPts val="0"/>
              </a:spcAft>
            </a:pPr>
            <a:r>
              <a:rPr lang="en-US" dirty="0"/>
              <a:t>- water use per acre when considering different land uses</a:t>
            </a:r>
          </a:p>
          <a:p>
            <a:pPr>
              <a:spcBef>
                <a:spcPts val="0"/>
              </a:spcBef>
              <a:spcAft>
                <a:spcPts val="0"/>
              </a:spcAft>
            </a:pPr>
            <a:r>
              <a:rPr lang="en-US" dirty="0"/>
              <a:t>- Calculate per capita usage instead of raw numbers</a:t>
            </a:r>
          </a:p>
          <a:p>
            <a:pPr marL="0" indent="0">
              <a:spcBef>
                <a:spcPts val="0"/>
              </a:spcBef>
              <a:spcAft>
                <a:spcPts val="0"/>
              </a:spcAft>
              <a:buNone/>
            </a:pPr>
            <a:endParaRPr lang="en-US" dirty="0"/>
          </a:p>
          <a:p>
            <a:pPr>
              <a:spcBef>
                <a:spcPts val="0"/>
              </a:spcBef>
              <a:spcAft>
                <a:spcPts val="0"/>
              </a:spcAft>
            </a:pPr>
            <a:r>
              <a:rPr lang="en-US" dirty="0"/>
              <a:t>Measuring the water used per capita per day.</a:t>
            </a:r>
          </a:p>
          <a:p>
            <a:pPr>
              <a:spcBef>
                <a:spcPts val="0"/>
              </a:spcBef>
              <a:spcAft>
                <a:spcPts val="0"/>
              </a:spcAft>
            </a:pPr>
            <a:r>
              <a:rPr lang="en-US" dirty="0"/>
              <a:t>Has that amount been increasing or decreasing per person as the population has changed? </a:t>
            </a:r>
          </a:p>
        </p:txBody>
      </p:sp>
    </p:spTree>
    <p:extLst>
      <p:ext uri="{BB962C8B-B14F-4D97-AF65-F5344CB8AC3E}">
        <p14:creationId xmlns:p14="http://schemas.microsoft.com/office/powerpoint/2010/main" val="4083050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correlation or relationship</a:t>
            </a:r>
          </a:p>
        </p:txBody>
      </p:sp>
      <p:sp>
        <p:nvSpPr>
          <p:cNvPr id="3" name="Content Placeholder 2"/>
          <p:cNvSpPr>
            <a:spLocks noGrp="1"/>
          </p:cNvSpPr>
          <p:nvPr>
            <p:ph idx="1"/>
          </p:nvPr>
        </p:nvSpPr>
        <p:spPr/>
        <p:txBody>
          <a:bodyPr/>
          <a:lstStyle/>
          <a:p>
            <a:r>
              <a:rPr lang="en-US" dirty="0"/>
              <a:t>Ranges from -1 to +1</a:t>
            </a:r>
          </a:p>
          <a:p>
            <a:r>
              <a:rPr lang="en-US" dirty="0"/>
              <a:t>A correlation of -1 or +1 between x and y would mean that knowing the value of a case on x would allow you to perfectly predict the case’s value on y</a:t>
            </a:r>
          </a:p>
          <a:p>
            <a:r>
              <a:rPr lang="en-US" dirty="0"/>
              <a:t>Value of 0 means no association</a:t>
            </a:r>
          </a:p>
        </p:txBody>
      </p:sp>
    </p:spTree>
    <p:extLst>
      <p:ext uri="{BB962C8B-B14F-4D97-AF65-F5344CB8AC3E}">
        <p14:creationId xmlns:p14="http://schemas.microsoft.com/office/powerpoint/2010/main" val="40234995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the strength of a relationship?</a:t>
            </a:r>
          </a:p>
        </p:txBody>
      </p:sp>
      <p:sp>
        <p:nvSpPr>
          <p:cNvPr id="3" name="Content Placeholder 2"/>
          <p:cNvSpPr>
            <a:spLocks noGrp="1"/>
          </p:cNvSpPr>
          <p:nvPr>
            <p:ph idx="1"/>
          </p:nvPr>
        </p:nvSpPr>
        <p:spPr/>
        <p:txBody>
          <a:bodyPr/>
          <a:lstStyle/>
          <a:p>
            <a:r>
              <a:rPr lang="en-US" dirty="0"/>
              <a:t>The actual strength of the association.</a:t>
            </a:r>
          </a:p>
          <a:p>
            <a:r>
              <a:rPr lang="en-US" dirty="0"/>
              <a:t>The reliability of the measures being used:</a:t>
            </a:r>
          </a:p>
          <a:p>
            <a:pPr lvl="1"/>
            <a:r>
              <a:rPr lang="en-US" dirty="0"/>
              <a:t>Measurement error = True score – Observed score</a:t>
            </a:r>
          </a:p>
          <a:p>
            <a:pPr lvl="2"/>
            <a:r>
              <a:rPr lang="en-US" dirty="0"/>
              <a:t>Systematic error – e.g., social desirability bias</a:t>
            </a:r>
          </a:p>
          <a:p>
            <a:pPr lvl="2"/>
            <a:r>
              <a:rPr lang="en-US" dirty="0"/>
              <a:t>Random error – e.g., random contextual factors</a:t>
            </a:r>
          </a:p>
          <a:p>
            <a:pPr lvl="1"/>
            <a:r>
              <a:rPr lang="en-US" dirty="0"/>
              <a:t>Use of multiple measures</a:t>
            </a:r>
          </a:p>
          <a:p>
            <a:pPr lvl="1"/>
            <a:r>
              <a:rPr lang="en-US" dirty="0"/>
              <a:t>Reliability – </a:t>
            </a:r>
            <a:r>
              <a:rPr lang="en-US" dirty="0" err="1"/>
              <a:t>Chronbach’s</a:t>
            </a:r>
            <a:r>
              <a:rPr lang="en-US" dirty="0"/>
              <a:t> alpha measure of reliability</a:t>
            </a:r>
          </a:p>
          <a:p>
            <a:pPr lvl="2"/>
            <a:r>
              <a:rPr lang="en-US" dirty="0"/>
              <a:t>Number of items</a:t>
            </a:r>
          </a:p>
          <a:p>
            <a:pPr lvl="2"/>
            <a:r>
              <a:rPr lang="en-US" dirty="0"/>
              <a:t>Degree of relatedness across items</a:t>
            </a:r>
          </a:p>
        </p:txBody>
      </p:sp>
    </p:spTree>
    <p:extLst>
      <p:ext uri="{BB962C8B-B14F-4D97-AF65-F5344CB8AC3E}">
        <p14:creationId xmlns:p14="http://schemas.microsoft.com/office/powerpoint/2010/main" val="16210243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4162" y="479425"/>
            <a:ext cx="6230938" cy="5840528"/>
          </a:xfrm>
          <a:prstGeom prst="rect">
            <a:avLst/>
          </a:prstGeom>
        </p:spPr>
      </p:pic>
    </p:spTree>
    <p:extLst>
      <p:ext uri="{BB962C8B-B14F-4D97-AF65-F5344CB8AC3E}">
        <p14:creationId xmlns:p14="http://schemas.microsoft.com/office/powerpoint/2010/main" val="34630789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versus regression:</a:t>
            </a:r>
          </a:p>
        </p:txBody>
      </p:sp>
      <p:sp>
        <p:nvSpPr>
          <p:cNvPr id="3" name="Content Placeholder 2"/>
          <p:cNvSpPr>
            <a:spLocks noGrp="1"/>
          </p:cNvSpPr>
          <p:nvPr>
            <p:ph idx="1"/>
          </p:nvPr>
        </p:nvSpPr>
        <p:spPr>
          <a:xfrm>
            <a:off x="428264" y="1737360"/>
            <a:ext cx="10315938" cy="4572000"/>
          </a:xfrm>
        </p:spPr>
        <p:txBody>
          <a:bodyPr>
            <a:normAutofit/>
          </a:bodyPr>
          <a:lstStyle/>
          <a:p>
            <a:r>
              <a:rPr lang="en-US" dirty="0"/>
              <a:t>Correlation</a:t>
            </a:r>
          </a:p>
          <a:p>
            <a:pPr lvl="1"/>
            <a:r>
              <a:rPr lang="en-US" dirty="0"/>
              <a:t>No assumption about IV and DV</a:t>
            </a:r>
          </a:p>
          <a:p>
            <a:pPr lvl="1"/>
            <a:r>
              <a:rPr lang="en-US" dirty="0"/>
              <a:t>Typically used to describe the relationship between two variables</a:t>
            </a:r>
          </a:p>
          <a:p>
            <a:r>
              <a:rPr lang="en-US" dirty="0"/>
              <a:t>Regression</a:t>
            </a:r>
          </a:p>
          <a:p>
            <a:pPr lvl="1"/>
            <a:r>
              <a:rPr lang="en-US" dirty="0"/>
              <a:t>Identifies one variables as the DV and one (or more variables as IVs or control variables)</a:t>
            </a:r>
          </a:p>
          <a:p>
            <a:pPr lvl="1"/>
            <a:r>
              <a:rPr lang="en-US" dirty="0"/>
              <a:t>Can be used to test the effects of multiple independent variables on a dependent variable.</a:t>
            </a:r>
          </a:p>
          <a:p>
            <a:pPr lvl="1"/>
            <a:r>
              <a:rPr lang="en-US" dirty="0"/>
              <a:t>Parametric – ordinary least squares regression, but many, many variants</a:t>
            </a:r>
          </a:p>
          <a:p>
            <a:pPr lvl="1"/>
            <a:r>
              <a:rPr lang="en-US" dirty="0"/>
              <a:t>Most more advanced analysis techniques are extensions of regression</a:t>
            </a:r>
          </a:p>
          <a:p>
            <a:r>
              <a:rPr lang="en-US" dirty="0"/>
              <a:t>Correlation between two variables = Bivariate regression between same two variables</a:t>
            </a:r>
          </a:p>
          <a:p>
            <a:r>
              <a:rPr lang="en-US" dirty="0"/>
              <a:t>Bivariate regression</a:t>
            </a:r>
          </a:p>
          <a:p>
            <a:pPr lvl="1"/>
            <a:r>
              <a:rPr lang="en-US" dirty="0"/>
              <a:t>produces regression coefficient rather than correlation coefficient</a:t>
            </a:r>
          </a:p>
          <a:p>
            <a:pPr lvl="1"/>
            <a:r>
              <a:rPr lang="en-US" dirty="0"/>
              <a:t>Unstandardized regression coefficient is the amount of change in the dependent variable that corresponds to one unit of change in the independent variable</a:t>
            </a:r>
          </a:p>
        </p:txBody>
      </p:sp>
    </p:spTree>
    <p:extLst>
      <p:ext uri="{BB962C8B-B14F-4D97-AF65-F5344CB8AC3E}">
        <p14:creationId xmlns:p14="http://schemas.microsoft.com/office/powerpoint/2010/main" val="6954078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804" y="197464"/>
            <a:ext cx="10332720" cy="1499616"/>
          </a:xfrm>
        </p:spPr>
        <p:txBody>
          <a:bodyPr>
            <a:normAutofit/>
          </a:bodyPr>
          <a:lstStyle/>
          <a:p>
            <a:r>
              <a:rPr lang="en-US" dirty="0" err="1"/>
              <a:t>Standardardized</a:t>
            </a:r>
            <a:r>
              <a:rPr lang="en-US" dirty="0"/>
              <a:t> coefficient</a:t>
            </a:r>
          </a:p>
        </p:txBody>
      </p:sp>
      <p:sp>
        <p:nvSpPr>
          <p:cNvPr id="3" name="Content Placeholder 2"/>
          <p:cNvSpPr>
            <a:spLocks noGrp="1"/>
          </p:cNvSpPr>
          <p:nvPr>
            <p:ph idx="1"/>
          </p:nvPr>
        </p:nvSpPr>
        <p:spPr>
          <a:xfrm>
            <a:off x="1024128" y="1864804"/>
            <a:ext cx="9720073" cy="4444556"/>
          </a:xfrm>
        </p:spPr>
        <p:txBody>
          <a:bodyPr>
            <a:normAutofit/>
          </a:bodyPr>
          <a:lstStyle/>
          <a:p>
            <a:endParaRPr lang="en-US" dirty="0"/>
          </a:p>
          <a:p>
            <a:r>
              <a:rPr lang="en-US" dirty="0" err="1"/>
              <a:t>Standardardized</a:t>
            </a:r>
            <a:r>
              <a:rPr lang="en-US" dirty="0"/>
              <a:t> coefficient: reporting amount of change in the dependent variable for one unit of change in the independent variable, where both variables are expressed in terms of standard deviations</a:t>
            </a:r>
          </a:p>
          <a:p>
            <a:pPr lvl="1"/>
            <a:r>
              <a:rPr lang="en-US" dirty="0"/>
              <a:t>What this means that this coefficient represents the relationship if you converted both variables to z-scores (which you can do for normally distributed variables). Remember that the z-score represents a values deviation from the mean of the sample in standard deviation units (so z=1.0 represents a score one standard deviation above the mean).</a:t>
            </a:r>
          </a:p>
          <a:p>
            <a:endParaRPr lang="en-US" dirty="0"/>
          </a:p>
        </p:txBody>
      </p:sp>
    </p:spTree>
    <p:extLst>
      <p:ext uri="{BB962C8B-B14F-4D97-AF65-F5344CB8AC3E}">
        <p14:creationId xmlns:p14="http://schemas.microsoft.com/office/powerpoint/2010/main" val="7848636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7A0-A5CF-48EE-80D8-5DE2318DDD2F}"/>
              </a:ext>
            </a:extLst>
          </p:cNvPr>
          <p:cNvSpPr>
            <a:spLocks noGrp="1"/>
          </p:cNvSpPr>
          <p:nvPr>
            <p:ph type="title"/>
          </p:nvPr>
        </p:nvSpPr>
        <p:spPr/>
        <p:txBody>
          <a:bodyPr/>
          <a:lstStyle/>
          <a:p>
            <a:r>
              <a:rPr lang="en-US" dirty="0"/>
              <a:t>Using Multiple Measures</a:t>
            </a:r>
          </a:p>
        </p:txBody>
      </p:sp>
      <p:sp>
        <p:nvSpPr>
          <p:cNvPr id="3" name="Content Placeholder 2">
            <a:extLst>
              <a:ext uri="{FF2B5EF4-FFF2-40B4-BE49-F238E27FC236}">
                <a16:creationId xmlns:a16="http://schemas.microsoft.com/office/drawing/2014/main" id="{C0324025-CC8B-4464-939A-D4C785EDB625}"/>
              </a:ext>
            </a:extLst>
          </p:cNvPr>
          <p:cNvSpPr>
            <a:spLocks noGrp="1"/>
          </p:cNvSpPr>
          <p:nvPr>
            <p:ph idx="1"/>
          </p:nvPr>
        </p:nvSpPr>
        <p:spPr>
          <a:xfrm>
            <a:off x="492981" y="2154803"/>
            <a:ext cx="11473732" cy="3625796"/>
          </a:xfrm>
        </p:spPr>
        <p:txBody>
          <a:bodyPr>
            <a:normAutofit/>
          </a:bodyPr>
          <a:lstStyle/>
          <a:p>
            <a:pPr lvl="1"/>
            <a:r>
              <a:rPr lang="en-US" sz="3600" dirty="0"/>
              <a:t>Can increase the reliability and validity of measures</a:t>
            </a:r>
          </a:p>
          <a:p>
            <a:pPr lvl="1"/>
            <a:r>
              <a:rPr lang="en-US" sz="3600" dirty="0"/>
              <a:t>Multiple ways that measures can be combined</a:t>
            </a:r>
          </a:p>
          <a:p>
            <a:pPr lvl="2"/>
            <a:r>
              <a:rPr lang="en-US" sz="2800" dirty="0"/>
              <a:t>Often multiple items in a scale (e.g., self-esteem; extroversion)</a:t>
            </a:r>
          </a:p>
          <a:p>
            <a:pPr lvl="2"/>
            <a:r>
              <a:rPr lang="en-US" sz="2800" dirty="0"/>
              <a:t>Most commonly averaged into an index</a:t>
            </a:r>
          </a:p>
          <a:p>
            <a:pPr marL="384048" lvl="2" indent="0">
              <a:buNone/>
            </a:pPr>
            <a:endParaRPr lang="en-US" sz="2800" dirty="0"/>
          </a:p>
          <a:p>
            <a:pPr lvl="1"/>
            <a:r>
              <a:rPr lang="en-US" sz="3600" dirty="0"/>
              <a:t>Preliminary step </a:t>
            </a:r>
            <a:r>
              <a:rPr lang="en-US" sz="3600" dirty="0">
                <a:sym typeface="Wingdings" panose="05000000000000000000" pitchFamily="2" charset="2"/>
              </a:rPr>
              <a:t> assess scale reliability</a:t>
            </a:r>
          </a:p>
          <a:p>
            <a:pPr lvl="2"/>
            <a:r>
              <a:rPr lang="en-US" sz="2800" dirty="0">
                <a:sym typeface="Wingdings" panose="05000000000000000000" pitchFamily="2" charset="2"/>
              </a:rPr>
              <a:t>Do the multiple items really assess the same underlying construct or idea?</a:t>
            </a:r>
            <a:endParaRPr lang="en-US" sz="2800" dirty="0"/>
          </a:p>
          <a:p>
            <a:endParaRPr lang="en-US" dirty="0"/>
          </a:p>
        </p:txBody>
      </p:sp>
    </p:spTree>
    <p:extLst>
      <p:ext uri="{BB962C8B-B14F-4D97-AF65-F5344CB8AC3E}">
        <p14:creationId xmlns:p14="http://schemas.microsoft.com/office/powerpoint/2010/main" val="8203394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3601-12D6-4FF2-AF7B-AE47E9F5A354}"/>
              </a:ext>
            </a:extLst>
          </p:cNvPr>
          <p:cNvSpPr>
            <a:spLocks noGrp="1"/>
          </p:cNvSpPr>
          <p:nvPr>
            <p:ph type="title"/>
          </p:nvPr>
        </p:nvSpPr>
        <p:spPr/>
        <p:txBody>
          <a:bodyPr/>
          <a:lstStyle/>
          <a:p>
            <a:r>
              <a:rPr lang="en-US" dirty="0"/>
              <a:t>Index vs. Scale</a:t>
            </a:r>
          </a:p>
        </p:txBody>
      </p:sp>
      <p:sp>
        <p:nvSpPr>
          <p:cNvPr id="3" name="Content Placeholder 2">
            <a:extLst>
              <a:ext uri="{FF2B5EF4-FFF2-40B4-BE49-F238E27FC236}">
                <a16:creationId xmlns:a16="http://schemas.microsoft.com/office/drawing/2014/main" id="{2DA8EE6E-8DFA-4D05-ACA8-27D523093EE1}"/>
              </a:ext>
            </a:extLst>
          </p:cNvPr>
          <p:cNvSpPr>
            <a:spLocks noGrp="1"/>
          </p:cNvSpPr>
          <p:nvPr>
            <p:ph idx="1"/>
          </p:nvPr>
        </p:nvSpPr>
        <p:spPr>
          <a:xfrm>
            <a:off x="210514" y="1737360"/>
            <a:ext cx="11770972" cy="4725663"/>
          </a:xfrm>
        </p:spPr>
        <p:txBody>
          <a:bodyPr>
            <a:normAutofit lnSpcReduction="10000"/>
          </a:bodyPr>
          <a:lstStyle/>
          <a:p>
            <a:pPr marL="0" indent="0">
              <a:buNone/>
            </a:pPr>
            <a:r>
              <a:rPr lang="en-US" sz="2800" dirty="0"/>
              <a:t>Scale:</a:t>
            </a:r>
          </a:p>
          <a:p>
            <a:pPr lvl="1"/>
            <a:r>
              <a:rPr lang="en-US" sz="2400" dirty="0"/>
              <a:t>Likert scale is the most common </a:t>
            </a:r>
          </a:p>
          <a:p>
            <a:pPr lvl="1"/>
            <a:r>
              <a:rPr lang="en-US" sz="2000" dirty="0"/>
              <a:t>Ex.) Strongly Disagree/Disagree/Neither Disagree or Agree/Agree/Strongly Agree</a:t>
            </a:r>
            <a:endParaRPr lang="en-US" sz="2400" dirty="0"/>
          </a:p>
          <a:p>
            <a:r>
              <a:rPr lang="en-US" sz="2600" dirty="0"/>
              <a:t>Index:</a:t>
            </a:r>
          </a:p>
          <a:p>
            <a:pPr lvl="1"/>
            <a:r>
              <a:rPr lang="en-US" sz="2400" dirty="0"/>
              <a:t>Multiple variables that reflect the same concept, combined into one variable</a:t>
            </a:r>
          </a:p>
          <a:p>
            <a:r>
              <a:rPr lang="en-US" sz="3000" dirty="0"/>
              <a:t>Creating an Index:</a:t>
            </a:r>
          </a:p>
          <a:p>
            <a:pPr lvl="1"/>
            <a:r>
              <a:rPr lang="en-US" sz="2400" dirty="0"/>
              <a:t>Make sure variables run in same direction, ideally low values mean lower levels of something</a:t>
            </a:r>
          </a:p>
          <a:p>
            <a:pPr lvl="1"/>
            <a:r>
              <a:rPr lang="en-US" sz="2400" dirty="0"/>
              <a:t>Add variables together.  </a:t>
            </a:r>
          </a:p>
          <a:p>
            <a:pPr lvl="2"/>
            <a:r>
              <a:rPr lang="en-US" sz="2400" dirty="0"/>
              <a:t>Ex.) 5 variables that each have five values create an index that can have a range from:</a:t>
            </a:r>
          </a:p>
          <a:p>
            <a:pPr lvl="3"/>
            <a:r>
              <a:rPr lang="en-US" sz="2400" dirty="0"/>
              <a:t>5 to 25 		OR     1 to 5 		OR      0 to 1 </a:t>
            </a:r>
            <a:endParaRPr lang="en-US" sz="2800" dirty="0"/>
          </a:p>
          <a:p>
            <a:endParaRPr lang="en-US" dirty="0"/>
          </a:p>
        </p:txBody>
      </p:sp>
    </p:spTree>
    <p:extLst>
      <p:ext uri="{BB962C8B-B14F-4D97-AF65-F5344CB8AC3E}">
        <p14:creationId xmlns:p14="http://schemas.microsoft.com/office/powerpoint/2010/main" val="3115960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2430-E086-4A95-9C02-8465CA064A76}"/>
              </a:ext>
            </a:extLst>
          </p:cNvPr>
          <p:cNvSpPr>
            <a:spLocks noGrp="1"/>
          </p:cNvSpPr>
          <p:nvPr>
            <p:ph type="title"/>
          </p:nvPr>
        </p:nvSpPr>
        <p:spPr/>
        <p:txBody>
          <a:bodyPr/>
          <a:lstStyle/>
          <a:p>
            <a:r>
              <a:rPr lang="en-US" dirty="0"/>
              <a:t>Validity &amp; Reliability</a:t>
            </a:r>
          </a:p>
        </p:txBody>
      </p:sp>
      <p:sp>
        <p:nvSpPr>
          <p:cNvPr id="3" name="Content Placeholder 2">
            <a:extLst>
              <a:ext uri="{FF2B5EF4-FFF2-40B4-BE49-F238E27FC236}">
                <a16:creationId xmlns:a16="http://schemas.microsoft.com/office/drawing/2014/main" id="{498464A2-5C18-44EA-AE44-B9BC53C7B473}"/>
              </a:ext>
            </a:extLst>
          </p:cNvPr>
          <p:cNvSpPr>
            <a:spLocks noGrp="1"/>
          </p:cNvSpPr>
          <p:nvPr>
            <p:ph idx="1"/>
          </p:nvPr>
        </p:nvSpPr>
        <p:spPr>
          <a:xfrm>
            <a:off x="1097280" y="1845733"/>
            <a:ext cx="10058400" cy="4725663"/>
          </a:xfrm>
        </p:spPr>
        <p:txBody>
          <a:bodyPr>
            <a:normAutofit/>
          </a:bodyPr>
          <a:lstStyle/>
          <a:p>
            <a:r>
              <a:rPr lang="en-US" sz="3200" dirty="0"/>
              <a:t>Construct Validity</a:t>
            </a:r>
          </a:p>
          <a:p>
            <a:pPr lvl="1"/>
            <a:r>
              <a:rPr lang="en-US" sz="2800" dirty="0"/>
              <a:t>Should these items be combined? </a:t>
            </a:r>
          </a:p>
          <a:p>
            <a:pPr lvl="1"/>
            <a:r>
              <a:rPr lang="en-US" sz="2800" dirty="0"/>
              <a:t>Is there theory or previous research saying the items measure an underlying construct?</a:t>
            </a:r>
          </a:p>
          <a:p>
            <a:pPr marL="579755" lvl="3" indent="-188913"/>
            <a:r>
              <a:rPr lang="en-US" sz="2800" dirty="0"/>
              <a:t>Racial resentment example index in future slides</a:t>
            </a:r>
            <a:endParaRPr lang="en-US" sz="3200" dirty="0"/>
          </a:p>
          <a:p>
            <a:r>
              <a:rPr lang="en-US" sz="3200" dirty="0"/>
              <a:t>Measurement Reliability</a:t>
            </a:r>
          </a:p>
          <a:p>
            <a:pPr lvl="1"/>
            <a:r>
              <a:rPr lang="en-US" sz="2800" dirty="0"/>
              <a:t>Alpha coefficient for reliability!</a:t>
            </a:r>
          </a:p>
          <a:p>
            <a:pPr lvl="1"/>
            <a:r>
              <a:rPr lang="en-US" sz="2800" dirty="0"/>
              <a:t>How much do the items “agree” with each other?</a:t>
            </a:r>
          </a:p>
          <a:p>
            <a:endParaRPr lang="en-US" sz="3200" dirty="0"/>
          </a:p>
        </p:txBody>
      </p:sp>
    </p:spTree>
    <p:extLst>
      <p:ext uri="{BB962C8B-B14F-4D97-AF65-F5344CB8AC3E}">
        <p14:creationId xmlns:p14="http://schemas.microsoft.com/office/powerpoint/2010/main" val="30357421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85BB-73BE-4324-81E2-6C523C7666D9}"/>
              </a:ext>
            </a:extLst>
          </p:cNvPr>
          <p:cNvSpPr>
            <a:spLocks noGrp="1"/>
          </p:cNvSpPr>
          <p:nvPr>
            <p:ph type="title"/>
          </p:nvPr>
        </p:nvSpPr>
        <p:spPr/>
        <p:txBody>
          <a:bodyPr/>
          <a:lstStyle/>
          <a:p>
            <a:r>
              <a:rPr lang="en-US" dirty="0"/>
              <a:t>Government Trust Index (excel</a:t>
            </a:r>
          </a:p>
        </p:txBody>
      </p:sp>
      <p:sp>
        <p:nvSpPr>
          <p:cNvPr id="3" name="Content Placeholder 2">
            <a:extLst>
              <a:ext uri="{FF2B5EF4-FFF2-40B4-BE49-F238E27FC236}">
                <a16:creationId xmlns:a16="http://schemas.microsoft.com/office/drawing/2014/main" id="{FBC9D5F9-6C2A-4F91-8974-A2D63A0F8B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09597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16FD-78B2-4053-93FB-E609DB2641AA}"/>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806CD62E-A6FC-4E1B-A569-35F39AB945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7877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988D-AE47-4B38-BB4A-6B0F98F5420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21D90E5-4900-4513-BF28-6B642AE710AF}"/>
              </a:ext>
            </a:extLst>
          </p:cNvPr>
          <p:cNvSpPr>
            <a:spLocks noGrp="1"/>
          </p:cNvSpPr>
          <p:nvPr>
            <p:ph idx="1"/>
          </p:nvPr>
        </p:nvSpPr>
        <p:spPr/>
        <p:txBody>
          <a:bodyPr/>
          <a:lstStyle/>
          <a:p>
            <a:r>
              <a:rPr lang="en-US" dirty="0"/>
              <a:t>What is the role of statistics and data analysis in public policy, public administration, and civic technology?</a:t>
            </a:r>
          </a:p>
          <a:p>
            <a:endParaRPr lang="en-US" dirty="0"/>
          </a:p>
          <a:p>
            <a:r>
              <a:rPr lang="en-US" dirty="0"/>
              <a:t>What examples do you think of? What have you seen lately?</a:t>
            </a:r>
          </a:p>
          <a:p>
            <a:endParaRPr lang="en-US" dirty="0"/>
          </a:p>
          <a:p>
            <a:r>
              <a:rPr lang="en-US" dirty="0"/>
              <a:t>Why does it matter?</a:t>
            </a:r>
          </a:p>
        </p:txBody>
      </p:sp>
    </p:spTree>
    <p:extLst>
      <p:ext uri="{BB962C8B-B14F-4D97-AF65-F5344CB8AC3E}">
        <p14:creationId xmlns:p14="http://schemas.microsoft.com/office/powerpoint/2010/main" val="24398509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C2E2-6BDB-4B67-B48A-7317C87C8CE0}"/>
              </a:ext>
            </a:extLst>
          </p:cNvPr>
          <p:cNvSpPr>
            <a:spLocks noGrp="1"/>
          </p:cNvSpPr>
          <p:nvPr>
            <p:ph type="title"/>
          </p:nvPr>
        </p:nvSpPr>
        <p:spPr/>
        <p:txBody>
          <a:bodyPr/>
          <a:lstStyle/>
          <a:p>
            <a:r>
              <a:rPr lang="en-US" dirty="0"/>
              <a:t>Summary Tables</a:t>
            </a:r>
          </a:p>
        </p:txBody>
      </p:sp>
      <p:sp>
        <p:nvSpPr>
          <p:cNvPr id="3" name="Content Placeholder 2">
            <a:extLst>
              <a:ext uri="{FF2B5EF4-FFF2-40B4-BE49-F238E27FC236}">
                <a16:creationId xmlns:a16="http://schemas.microsoft.com/office/drawing/2014/main" id="{9A1A1610-8B30-466E-A106-3FCB2529B6D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4DBC488-75C3-4D4F-ABF2-FF38F43E80BC}"/>
              </a:ext>
            </a:extLst>
          </p:cNvPr>
          <p:cNvPicPr>
            <a:picLocks noChangeAspect="1"/>
          </p:cNvPicPr>
          <p:nvPr/>
        </p:nvPicPr>
        <p:blipFill>
          <a:blip r:embed="rId2"/>
          <a:stretch>
            <a:fillRect/>
          </a:stretch>
        </p:blipFill>
        <p:spPr>
          <a:xfrm>
            <a:off x="2304030" y="4034697"/>
            <a:ext cx="9621084" cy="2171888"/>
          </a:xfrm>
          <a:prstGeom prst="rect">
            <a:avLst/>
          </a:prstGeom>
        </p:spPr>
      </p:pic>
    </p:spTree>
    <p:extLst>
      <p:ext uri="{BB962C8B-B14F-4D97-AF65-F5344CB8AC3E}">
        <p14:creationId xmlns:p14="http://schemas.microsoft.com/office/powerpoint/2010/main" val="694572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F735-5232-4BFD-A310-9B80B9AB4D71}"/>
              </a:ext>
            </a:extLst>
          </p:cNvPr>
          <p:cNvSpPr>
            <a:spLocks noGrp="1"/>
          </p:cNvSpPr>
          <p:nvPr>
            <p:ph type="title"/>
          </p:nvPr>
        </p:nvSpPr>
        <p:spPr/>
        <p:txBody>
          <a:bodyPr/>
          <a:lstStyle/>
          <a:p>
            <a:r>
              <a:rPr lang="en-US" dirty="0"/>
              <a:t>Good and Bad examples</a:t>
            </a:r>
          </a:p>
        </p:txBody>
      </p:sp>
      <p:sp>
        <p:nvSpPr>
          <p:cNvPr id="3" name="Content Placeholder 2">
            <a:extLst>
              <a:ext uri="{FF2B5EF4-FFF2-40B4-BE49-F238E27FC236}">
                <a16:creationId xmlns:a16="http://schemas.microsoft.com/office/drawing/2014/main" id="{AC2E9DA9-1C37-4782-AE1F-82D7DF92BB3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598102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6ADD-E337-4102-807C-018C38365343}"/>
              </a:ext>
            </a:extLst>
          </p:cNvPr>
          <p:cNvSpPr>
            <a:spLocks noGrp="1"/>
          </p:cNvSpPr>
          <p:nvPr>
            <p:ph type="title"/>
          </p:nvPr>
        </p:nvSpPr>
        <p:spPr/>
        <p:txBody>
          <a:bodyPr/>
          <a:lstStyle/>
          <a:p>
            <a:r>
              <a:rPr lang="en-US" dirty="0"/>
              <a:t>Create multiple graphs from the same data</a:t>
            </a:r>
          </a:p>
        </p:txBody>
      </p:sp>
      <p:sp>
        <p:nvSpPr>
          <p:cNvPr id="3" name="Content Placeholder 2">
            <a:extLst>
              <a:ext uri="{FF2B5EF4-FFF2-40B4-BE49-F238E27FC236}">
                <a16:creationId xmlns:a16="http://schemas.microsoft.com/office/drawing/2014/main" id="{5D491EEE-ECE6-4C75-9CF3-20C8A9C39B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13354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Merging and Common Identifiers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21586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4DD-67CD-4810-9226-C3C6AD77E6A1}"/>
              </a:ext>
            </a:extLst>
          </p:cNvPr>
          <p:cNvSpPr>
            <a:spLocks noGrp="1"/>
          </p:cNvSpPr>
          <p:nvPr>
            <p:ph type="title"/>
          </p:nvPr>
        </p:nvSpPr>
        <p:spPr/>
        <p:txBody>
          <a:bodyPr/>
          <a:lstStyle/>
          <a:p>
            <a:r>
              <a:rPr lang="en-US" dirty="0" err="1"/>
              <a:t>Vlookup</a:t>
            </a:r>
            <a:r>
              <a:rPr lang="en-US" dirty="0"/>
              <a:t>()</a:t>
            </a:r>
          </a:p>
        </p:txBody>
      </p:sp>
      <p:sp>
        <p:nvSpPr>
          <p:cNvPr id="3" name="Content Placeholder 2">
            <a:extLst>
              <a:ext uri="{FF2B5EF4-FFF2-40B4-BE49-F238E27FC236}">
                <a16:creationId xmlns:a16="http://schemas.microsoft.com/office/drawing/2014/main" id="{32BD90E8-4FEA-4C07-81F8-59C56F3A22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63337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Dashboards and Communicating Information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65313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6036-E4B3-4D27-9D06-EDA448C60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0F1F6D-327B-429B-B145-4810CC03B5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06631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PPOL 105: Intro to 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41045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3518" y="407963"/>
            <a:ext cx="7251224" cy="857250"/>
          </a:xfrm>
        </p:spPr>
        <p:txBody>
          <a:bodyPr>
            <a:normAutofit/>
          </a:bodyPr>
          <a:lstStyle/>
          <a:p>
            <a:r>
              <a:rPr lang="en-US" dirty="0"/>
              <a:t>Installing R and RStudio</a:t>
            </a:r>
          </a:p>
        </p:txBody>
      </p:sp>
      <p:sp>
        <p:nvSpPr>
          <p:cNvPr id="3" name="Content Placeholder 2"/>
          <p:cNvSpPr>
            <a:spLocks noGrp="1"/>
          </p:cNvSpPr>
          <p:nvPr>
            <p:ph idx="1"/>
            <p:custDataLst>
              <p:tags r:id="rId3"/>
            </p:custDataLst>
          </p:nvPr>
        </p:nvSpPr>
        <p:spPr>
          <a:xfrm>
            <a:off x="162098" y="2361367"/>
            <a:ext cx="11205271" cy="3820429"/>
          </a:xfrm>
        </p:spPr>
        <p:txBody>
          <a:bodyPr>
            <a:normAutofit/>
          </a:bodyPr>
          <a:lstStyle/>
          <a:p>
            <a:r>
              <a:rPr lang="en-US" sz="3200" dirty="0"/>
              <a:t>What you need:</a:t>
            </a:r>
          </a:p>
          <a:p>
            <a:pPr lvl="1"/>
            <a:r>
              <a:rPr lang="en-US" sz="2800" i="1" dirty="0">
                <a:hlinkClick r:id="rId6"/>
              </a:rPr>
              <a:t>http://www.cran.r-project.org/</a:t>
            </a:r>
            <a:r>
              <a:rPr lang="en-US" sz="2800" i="1" dirty="0"/>
              <a:t>    </a:t>
            </a:r>
            <a:r>
              <a:rPr lang="en-US" sz="2800" i="1" dirty="0">
                <a:sym typeface="Wingdings" panose="05000000000000000000" pitchFamily="2" charset="2"/>
              </a:rPr>
              <a:t> Download R (Free version)</a:t>
            </a:r>
            <a:endParaRPr lang="en-US" sz="2800" dirty="0"/>
          </a:p>
          <a:p>
            <a:pPr lvl="1"/>
            <a:r>
              <a:rPr lang="en-US" sz="2800" i="1" dirty="0">
                <a:hlinkClick r:id="rId7"/>
              </a:rPr>
              <a:t>http://www.rstudio.com/download</a:t>
            </a:r>
            <a:r>
              <a:rPr lang="en-US" sz="2800" i="1" dirty="0"/>
              <a:t>      </a:t>
            </a:r>
            <a:r>
              <a:rPr lang="en-US" sz="2800" i="1" dirty="0">
                <a:sym typeface="Wingdings" panose="05000000000000000000" pitchFamily="2" charset="2"/>
              </a:rPr>
              <a:t> Download </a:t>
            </a:r>
            <a:r>
              <a:rPr lang="en-US" sz="2800" i="1" dirty="0" err="1">
                <a:sym typeface="Wingdings" panose="05000000000000000000" pitchFamily="2" charset="2"/>
              </a:rPr>
              <a:t>Rstudio</a:t>
            </a:r>
            <a:r>
              <a:rPr lang="en-US" sz="2800" i="1" dirty="0">
                <a:sym typeface="Wingdings" panose="05000000000000000000" pitchFamily="2" charset="2"/>
              </a:rPr>
              <a:t> (Free version)</a:t>
            </a:r>
          </a:p>
          <a:p>
            <a:pPr lvl="1"/>
            <a:endParaRPr lang="en-US" sz="3200" dirty="0"/>
          </a:p>
          <a:p>
            <a:pPr lvl="1"/>
            <a:endParaRPr lang="en-US" sz="3200" dirty="0"/>
          </a:p>
          <a:p>
            <a:pPr marL="201168" lvl="1" indent="0">
              <a:buNone/>
            </a:pPr>
            <a:endParaRPr lang="en-US" sz="2800" dirty="0"/>
          </a:p>
          <a:p>
            <a:pPr lvl="1"/>
            <a:br>
              <a:rPr lang="en-US" dirty="0"/>
            </a:br>
            <a:endParaRPr lang="en-US" dirty="0"/>
          </a:p>
        </p:txBody>
      </p:sp>
    </p:spTree>
    <p:custDataLst>
      <p:tags r:id="rId1"/>
    </p:custDataLst>
    <p:extLst>
      <p:ext uri="{BB962C8B-B14F-4D97-AF65-F5344CB8AC3E}">
        <p14:creationId xmlns:p14="http://schemas.microsoft.com/office/powerpoint/2010/main" val="14433673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C762A-CA04-4FC7-BE21-5101643FE35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6024563-97CF-41BA-A937-0CCA305831A8}"/>
              </a:ext>
            </a:extLst>
          </p:cNvPr>
          <p:cNvPicPr>
            <a:picLocks noChangeAspect="1"/>
          </p:cNvPicPr>
          <p:nvPr/>
        </p:nvPicPr>
        <p:blipFill>
          <a:blip r:embed="rId3"/>
          <a:stretch>
            <a:fillRect/>
          </a:stretch>
        </p:blipFill>
        <p:spPr>
          <a:xfrm>
            <a:off x="69167" y="0"/>
            <a:ext cx="13019598" cy="6768312"/>
          </a:xfrm>
          <a:prstGeom prst="rect">
            <a:avLst/>
          </a:prstGeom>
        </p:spPr>
      </p:pic>
      <p:sp>
        <p:nvSpPr>
          <p:cNvPr id="8" name="TextBox 7">
            <a:extLst>
              <a:ext uri="{FF2B5EF4-FFF2-40B4-BE49-F238E27FC236}">
                <a16:creationId xmlns:a16="http://schemas.microsoft.com/office/drawing/2014/main" id="{428D779B-B647-4293-BFF3-BCD3F67D3C1B}"/>
              </a:ext>
            </a:extLst>
          </p:cNvPr>
          <p:cNvSpPr txBox="1"/>
          <p:nvPr/>
        </p:nvSpPr>
        <p:spPr>
          <a:xfrm>
            <a:off x="460489" y="1986682"/>
            <a:ext cx="4190452"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Environment / History</a:t>
            </a:r>
          </a:p>
        </p:txBody>
      </p:sp>
      <p:sp>
        <p:nvSpPr>
          <p:cNvPr id="10" name="TextBox 9">
            <a:extLst>
              <a:ext uri="{FF2B5EF4-FFF2-40B4-BE49-F238E27FC236}">
                <a16:creationId xmlns:a16="http://schemas.microsoft.com/office/drawing/2014/main" id="{9D604C28-2C84-49E7-835F-D69ABC193FA8}"/>
              </a:ext>
            </a:extLst>
          </p:cNvPr>
          <p:cNvSpPr txBox="1"/>
          <p:nvPr/>
        </p:nvSpPr>
        <p:spPr>
          <a:xfrm>
            <a:off x="8071624" y="1986681"/>
            <a:ext cx="405120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 Viewer / Editor</a:t>
            </a:r>
          </a:p>
        </p:txBody>
      </p:sp>
      <p:sp>
        <p:nvSpPr>
          <p:cNvPr id="11" name="TextBox 10">
            <a:extLst>
              <a:ext uri="{FF2B5EF4-FFF2-40B4-BE49-F238E27FC236}">
                <a16:creationId xmlns:a16="http://schemas.microsoft.com/office/drawing/2014/main" id="{F3BE3A43-898A-4F11-A9D2-3A00A26E23AF}"/>
              </a:ext>
            </a:extLst>
          </p:cNvPr>
          <p:cNvSpPr txBox="1"/>
          <p:nvPr/>
        </p:nvSpPr>
        <p:spPr>
          <a:xfrm>
            <a:off x="138694" y="4871457"/>
            <a:ext cx="3268377"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Files/Plots/etc.</a:t>
            </a:r>
          </a:p>
        </p:txBody>
      </p:sp>
      <p:sp>
        <p:nvSpPr>
          <p:cNvPr id="12" name="TextBox 11">
            <a:extLst>
              <a:ext uri="{FF2B5EF4-FFF2-40B4-BE49-F238E27FC236}">
                <a16:creationId xmlns:a16="http://schemas.microsoft.com/office/drawing/2014/main" id="{C99D4194-94D4-4E7E-B78B-2FE7DCBE684D}"/>
              </a:ext>
            </a:extLst>
          </p:cNvPr>
          <p:cNvSpPr txBox="1"/>
          <p:nvPr/>
        </p:nvSpPr>
        <p:spPr>
          <a:xfrm>
            <a:off x="9782325" y="4840492"/>
            <a:ext cx="2624789" cy="58477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Console</a:t>
            </a:r>
          </a:p>
        </p:txBody>
      </p:sp>
    </p:spTree>
    <p:extLst>
      <p:ext uri="{BB962C8B-B14F-4D97-AF65-F5344CB8AC3E}">
        <p14:creationId xmlns:p14="http://schemas.microsoft.com/office/powerpoint/2010/main" val="4026472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7765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DE0F-C91F-4188-BF9F-2A2B5E3B387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38BBCCA-A36E-4434-9474-A708F40298F8}"/>
              </a:ext>
            </a:extLst>
          </p:cNvPr>
          <p:cNvSpPr>
            <a:spLocks noGrp="1" noChangeArrowheads="1"/>
          </p:cNvSpPr>
          <p:nvPr>
            <p:ph idx="1"/>
          </p:nvPr>
        </p:nvSpPr>
        <p:spPr bwMode="auto">
          <a:xfrm>
            <a:off x="193221" y="155974"/>
            <a:ext cx="1180555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2800" dirty="0">
                <a:solidFill>
                  <a:schemeClr val="tx1"/>
                </a:solidFill>
                <a:latin typeface="Times New Roman" panose="02020603050405020304" pitchFamily="18" charset="0"/>
                <a:cs typeface="Times New Roman" panose="02020603050405020304" pitchFamily="18" charset="0"/>
              </a:rPr>
              <a:t>Each time R is opened, a new “Session” starts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file viewer. Here you can write your code in a script file for safekeeping and reuse </a:t>
            </a:r>
            <a:r>
              <a:rPr kumimoji="0" lang="en-US" altLang="en-US" sz="2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or</a:t>
            </a: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look at your data in spreadsheet format. When you want to look at more than one file at a time, you can view them in a separate window.</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console. This is where you enter code and see the output. You can either type out your code here or highlight code in the file viewer and use a keyboard shortcut to have it automatically entered.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environment viewer. This shows you a list of all the objects that are currently in R’s environment. Data frames, objects, factors, anything you create or import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Files/Plots/Packages/Help. Does a wide range of things and it is  customizable. </a:t>
            </a:r>
          </a:p>
        </p:txBody>
      </p:sp>
    </p:spTree>
    <p:extLst>
      <p:ext uri="{BB962C8B-B14F-4D97-AF65-F5344CB8AC3E}">
        <p14:creationId xmlns:p14="http://schemas.microsoft.com/office/powerpoint/2010/main" val="18063819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0C5E-3670-4612-90C8-AD1862D1B6C2}"/>
              </a:ext>
            </a:extLst>
          </p:cNvPr>
          <p:cNvSpPr>
            <a:spLocks noGrp="1"/>
          </p:cNvSpPr>
          <p:nvPr>
            <p:ph type="title"/>
          </p:nvPr>
        </p:nvSpPr>
        <p:spPr/>
        <p:txBody>
          <a:bodyPr/>
          <a:lstStyle/>
          <a:p>
            <a:r>
              <a:rPr lang="en-US" dirty="0"/>
              <a:t>Open Datafile</a:t>
            </a:r>
          </a:p>
        </p:txBody>
      </p:sp>
      <p:sp>
        <p:nvSpPr>
          <p:cNvPr id="3" name="Content Placeholder 2">
            <a:extLst>
              <a:ext uri="{FF2B5EF4-FFF2-40B4-BE49-F238E27FC236}">
                <a16:creationId xmlns:a16="http://schemas.microsoft.com/office/drawing/2014/main" id="{4281402B-BFBC-4A09-86BB-A041B202D5A9}"/>
              </a:ext>
            </a:extLst>
          </p:cNvPr>
          <p:cNvSpPr>
            <a:spLocks noGrp="1"/>
          </p:cNvSpPr>
          <p:nvPr>
            <p:ph idx="1"/>
          </p:nvPr>
        </p:nvSpPr>
        <p:spPr>
          <a:xfrm>
            <a:off x="316753" y="1840753"/>
            <a:ext cx="12108329" cy="5017246"/>
          </a:xfrm>
        </p:spPr>
        <p:txBody>
          <a:bodyPr>
            <a:normAutofit/>
          </a:bodyPr>
          <a:lstStyle/>
          <a:p>
            <a:r>
              <a:rPr lang="en-US" sz="2400" dirty="0"/>
              <a:t>Open file in R</a:t>
            </a:r>
          </a:p>
          <a:p>
            <a:pPr lvl="1"/>
            <a:r>
              <a:rPr lang="en-US" sz="2000" dirty="0"/>
              <a:t>Can use either File &gt; Import &gt; Select Data Type &gt; Select Data File</a:t>
            </a:r>
          </a:p>
          <a:p>
            <a:pPr lvl="1"/>
            <a:r>
              <a:rPr lang="en-US" sz="2000" dirty="0"/>
              <a:t>Can type the command </a:t>
            </a:r>
            <a:r>
              <a:rPr lang="en-US" sz="2000" dirty="0" err="1"/>
              <a:t>read_dta</a:t>
            </a:r>
            <a:r>
              <a:rPr lang="en-US" sz="2000" dirty="0"/>
              <a:t>()</a:t>
            </a:r>
          </a:p>
          <a:p>
            <a:pPr marL="201168" lvl="1" indent="0">
              <a:buNone/>
            </a:pPr>
            <a:endParaRPr lang="en-US" sz="2000" dirty="0"/>
          </a:p>
          <a:p>
            <a:r>
              <a:rPr lang="en-US" sz="2200" dirty="0" err="1"/>
              <a:t>ANESdf</a:t>
            </a:r>
            <a:r>
              <a:rPr lang="en-US" sz="2200" dirty="0"/>
              <a:t> &lt;- </a:t>
            </a:r>
            <a:r>
              <a:rPr lang="en-US" sz="2200" dirty="0" err="1"/>
              <a:t>read_dta</a:t>
            </a:r>
            <a:r>
              <a:rPr lang="en-US" sz="2200" dirty="0"/>
              <a:t>("anes_timeseries_2016_Stata13.dta")</a:t>
            </a:r>
          </a:p>
          <a:p>
            <a:pPr lvl="2"/>
            <a:r>
              <a:rPr lang="en-US" sz="2000" dirty="0"/>
              <a:t>If the file is in your workspace</a:t>
            </a:r>
          </a:p>
          <a:p>
            <a:pPr lvl="2"/>
            <a:r>
              <a:rPr lang="en-US" sz="2000" dirty="0"/>
              <a:t>Otherwise, include the whole path to the file location,  see below</a:t>
            </a:r>
            <a:endParaRPr lang="en-US" sz="1600" dirty="0"/>
          </a:p>
          <a:p>
            <a:r>
              <a:rPr lang="en-US" sz="2400" dirty="0" err="1"/>
              <a:t>ANESdf</a:t>
            </a:r>
            <a:r>
              <a:rPr lang="en-US" sz="2400" dirty="0"/>
              <a:t> &lt;-</a:t>
            </a:r>
            <a:r>
              <a:rPr lang="en-US" dirty="0" err="1"/>
              <a:t>read_dta</a:t>
            </a:r>
            <a:r>
              <a:rPr lang="en-US" dirty="0"/>
              <a:t>("C:\Users\username\Desktop\folder\PA402\anes_timeseries_2016_Stata13.dta")</a:t>
            </a:r>
          </a:p>
          <a:p>
            <a:pPr lvl="1"/>
            <a:r>
              <a:rPr lang="en-US" sz="2400" dirty="0"/>
              <a:t>Reads the .</a:t>
            </a:r>
            <a:r>
              <a:rPr lang="en-US" sz="2400" dirty="0" err="1"/>
              <a:t>dta</a:t>
            </a:r>
            <a:r>
              <a:rPr lang="en-US" sz="2400" dirty="0"/>
              <a:t> file and stores it as a new data frame in R, named </a:t>
            </a:r>
            <a:r>
              <a:rPr lang="en-US" sz="2400" dirty="0" err="1"/>
              <a:t>ANESdf</a:t>
            </a:r>
            <a:r>
              <a:rPr lang="en-US" sz="2400" dirty="0"/>
              <a:t>.</a:t>
            </a:r>
          </a:p>
          <a:p>
            <a:pPr lvl="1"/>
            <a:r>
              <a:rPr lang="en-US" sz="2400" dirty="0"/>
              <a:t>Name it something short but descriptive</a:t>
            </a:r>
          </a:p>
          <a:p>
            <a:pPr lvl="1"/>
            <a:r>
              <a:rPr lang="en-US" sz="2400" dirty="0" err="1"/>
              <a:t>Dataframe</a:t>
            </a:r>
            <a:r>
              <a:rPr lang="en-US" sz="2400" dirty="0"/>
              <a:t> should now exist in the R Environment tab. Click it. What do you see?</a:t>
            </a:r>
          </a:p>
        </p:txBody>
      </p:sp>
    </p:spTree>
    <p:extLst>
      <p:ext uri="{BB962C8B-B14F-4D97-AF65-F5344CB8AC3E}">
        <p14:creationId xmlns:p14="http://schemas.microsoft.com/office/powerpoint/2010/main" val="27025483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68B-FAAC-4887-8E33-933B39E7B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5D7391-F024-413D-B562-1047B6BBAB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4795F4-52A2-4221-93CC-A95DE844AD97}"/>
              </a:ext>
            </a:extLst>
          </p:cNvPr>
          <p:cNvPicPr>
            <a:picLocks noChangeAspect="1"/>
          </p:cNvPicPr>
          <p:nvPr/>
        </p:nvPicPr>
        <p:blipFill>
          <a:blip r:embed="rId3"/>
          <a:stretch>
            <a:fillRect/>
          </a:stretch>
        </p:blipFill>
        <p:spPr>
          <a:xfrm>
            <a:off x="0" y="195262"/>
            <a:ext cx="12192000" cy="6467475"/>
          </a:xfrm>
          <a:prstGeom prst="rect">
            <a:avLst/>
          </a:prstGeom>
        </p:spPr>
      </p:pic>
    </p:spTree>
    <p:extLst>
      <p:ext uri="{BB962C8B-B14F-4D97-AF65-F5344CB8AC3E}">
        <p14:creationId xmlns:p14="http://schemas.microsoft.com/office/powerpoint/2010/main" val="1316727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039-DA9C-4E8E-8DB8-0BC09B7C52FB}"/>
              </a:ext>
            </a:extLst>
          </p:cNvPr>
          <p:cNvSpPr>
            <a:spLocks noGrp="1"/>
          </p:cNvSpPr>
          <p:nvPr>
            <p:ph type="title"/>
          </p:nvPr>
        </p:nvSpPr>
        <p:spPr/>
        <p:txBody>
          <a:bodyPr/>
          <a:lstStyle/>
          <a:p>
            <a:r>
              <a:rPr lang="en-US" dirty="0"/>
              <a:t>Making RStudio Work: Install Packages</a:t>
            </a:r>
          </a:p>
        </p:txBody>
      </p:sp>
      <p:sp>
        <p:nvSpPr>
          <p:cNvPr id="3" name="Content Placeholder 2">
            <a:extLst>
              <a:ext uri="{FF2B5EF4-FFF2-40B4-BE49-F238E27FC236}">
                <a16:creationId xmlns:a16="http://schemas.microsoft.com/office/drawing/2014/main" id="{038F67D6-57D9-4B1C-A1F7-918E7A1E90E7}"/>
              </a:ext>
            </a:extLst>
          </p:cNvPr>
          <p:cNvSpPr>
            <a:spLocks noGrp="1"/>
          </p:cNvSpPr>
          <p:nvPr>
            <p:ph idx="1"/>
          </p:nvPr>
        </p:nvSpPr>
        <p:spPr>
          <a:xfrm>
            <a:off x="254643" y="1737360"/>
            <a:ext cx="11736461" cy="4681295"/>
          </a:xfrm>
        </p:spPr>
        <p:txBody>
          <a:bodyPr>
            <a:normAutofit/>
          </a:bodyPr>
          <a:lstStyle/>
          <a:p>
            <a:endParaRPr lang="en-US" sz="2400" b="1" dirty="0"/>
          </a:p>
          <a:p>
            <a:r>
              <a:rPr lang="en-US" sz="2400" dirty="0" err="1"/>
              <a:t>install.packages</a:t>
            </a:r>
            <a:r>
              <a:rPr lang="en-US" sz="2400" dirty="0"/>
              <a:t>(“</a:t>
            </a:r>
            <a:r>
              <a:rPr lang="en-US" sz="2400" dirty="0" err="1"/>
              <a:t>packagename</a:t>
            </a:r>
            <a:r>
              <a:rPr lang="en-US" sz="2400" dirty="0"/>
              <a:t>”) 		 #installs on computer- only need to do this once</a:t>
            </a:r>
          </a:p>
          <a:p>
            <a:r>
              <a:rPr lang="en-US" sz="2400" dirty="0"/>
              <a:t>library(“</a:t>
            </a:r>
            <a:r>
              <a:rPr lang="en-US" sz="2400" dirty="0" err="1"/>
              <a:t>packagename</a:t>
            </a:r>
            <a:r>
              <a:rPr lang="en-US" sz="2400" dirty="0"/>
              <a:t>”)			 # loads the package into your workspace</a:t>
            </a:r>
          </a:p>
          <a:p>
            <a:endParaRPr lang="en-US" sz="2400" dirty="0"/>
          </a:p>
          <a:p>
            <a:r>
              <a:rPr lang="en-US" sz="2400" dirty="0" err="1"/>
              <a:t>install.packages</a:t>
            </a:r>
            <a:r>
              <a:rPr lang="en-US" sz="2400" dirty="0"/>
              <a:t>(“</a:t>
            </a:r>
            <a:r>
              <a:rPr lang="en-US" sz="2400" dirty="0" err="1"/>
              <a:t>tidyverse</a:t>
            </a:r>
            <a:r>
              <a:rPr lang="en-US" sz="2400" dirty="0"/>
              <a:t>”) 		#contains </a:t>
            </a:r>
            <a:r>
              <a:rPr lang="en-US" sz="2400" dirty="0" err="1"/>
              <a:t>dplyr</a:t>
            </a:r>
            <a:r>
              <a:rPr lang="en-US" sz="2400" dirty="0"/>
              <a:t>, </a:t>
            </a:r>
            <a:r>
              <a:rPr lang="en-US" sz="2400" dirty="0" err="1"/>
              <a:t>ggplot</a:t>
            </a:r>
            <a:r>
              <a:rPr lang="en-US" sz="2400" dirty="0"/>
              <a:t>, </a:t>
            </a:r>
            <a:r>
              <a:rPr lang="en-US" sz="2400" dirty="0" err="1"/>
              <a:t>tibble</a:t>
            </a:r>
            <a:r>
              <a:rPr lang="en-US" sz="2400" dirty="0"/>
              <a:t>, </a:t>
            </a:r>
            <a:r>
              <a:rPr lang="en-US" sz="2400" dirty="0" err="1"/>
              <a:t>readr</a:t>
            </a:r>
            <a:r>
              <a:rPr lang="en-US" sz="2400" dirty="0"/>
              <a:t>, </a:t>
            </a:r>
            <a:r>
              <a:rPr lang="en-US" sz="2400" dirty="0" err="1"/>
              <a:t>tidyr</a:t>
            </a:r>
            <a:r>
              <a:rPr lang="en-US" sz="2400" dirty="0"/>
              <a:t>, purr</a:t>
            </a:r>
          </a:p>
          <a:p>
            <a:r>
              <a:rPr lang="en-US" sz="2400" dirty="0" err="1"/>
              <a:t>install.packages</a:t>
            </a:r>
            <a:r>
              <a:rPr lang="en-US" sz="2400" dirty="0"/>
              <a:t>(“haven”) 			#can read SPSS and Stata files. </a:t>
            </a:r>
          </a:p>
          <a:p>
            <a:r>
              <a:rPr lang="en-US" sz="2400" dirty="0"/>
              <a:t>library(“</a:t>
            </a:r>
            <a:r>
              <a:rPr lang="en-US" sz="2400" dirty="0" err="1"/>
              <a:t>tidyverse</a:t>
            </a:r>
            <a:r>
              <a:rPr lang="en-US" sz="2400" dirty="0"/>
              <a:t>”)</a:t>
            </a:r>
          </a:p>
          <a:p>
            <a:r>
              <a:rPr lang="en-US" sz="2400" dirty="0"/>
              <a:t>library(“haven”)</a:t>
            </a:r>
          </a:p>
        </p:txBody>
      </p:sp>
    </p:spTree>
    <p:extLst>
      <p:ext uri="{BB962C8B-B14F-4D97-AF65-F5344CB8AC3E}">
        <p14:creationId xmlns:p14="http://schemas.microsoft.com/office/powerpoint/2010/main" val="8747638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1559-DBFA-44A1-B3E7-E709024E4FF1}"/>
              </a:ext>
            </a:extLst>
          </p:cNvPr>
          <p:cNvSpPr>
            <a:spLocks noGrp="1"/>
          </p:cNvSpPr>
          <p:nvPr>
            <p:ph type="title"/>
          </p:nvPr>
        </p:nvSpPr>
        <p:spPr>
          <a:xfrm>
            <a:off x="194933" y="46263"/>
            <a:ext cx="12282575" cy="930767"/>
          </a:xfrm>
        </p:spPr>
        <p:txBody>
          <a:bodyPr>
            <a:normAutofit/>
          </a:bodyPr>
          <a:lstStyle/>
          <a:p>
            <a:r>
              <a:rPr lang="en-US" dirty="0"/>
              <a:t>You can also use menus to important data files:</a:t>
            </a:r>
          </a:p>
        </p:txBody>
      </p:sp>
      <p:sp>
        <p:nvSpPr>
          <p:cNvPr id="4" name="Content Placeholder 3">
            <a:extLst>
              <a:ext uri="{FF2B5EF4-FFF2-40B4-BE49-F238E27FC236}">
                <a16:creationId xmlns:a16="http://schemas.microsoft.com/office/drawing/2014/main" id="{D6D9CD25-B9EC-474D-B7B2-5CB9B97AB5C6}"/>
              </a:ext>
            </a:extLst>
          </p:cNvPr>
          <p:cNvSpPr>
            <a:spLocks noGrp="1"/>
          </p:cNvSpPr>
          <p:nvPr>
            <p:ph idx="1"/>
          </p:nvPr>
        </p:nvSpPr>
        <p:spPr>
          <a:xfrm>
            <a:off x="251301" y="2029064"/>
            <a:ext cx="3619241" cy="3880773"/>
          </a:xfrm>
        </p:spPr>
        <p:txBody>
          <a:bodyPr>
            <a:normAutofit/>
          </a:bodyPr>
          <a:lstStyle/>
          <a:p>
            <a:r>
              <a:rPr lang="en-US" sz="2000" dirty="0"/>
              <a:t>Can import multiple file types</a:t>
            </a:r>
          </a:p>
          <a:p>
            <a:pPr lvl="1"/>
            <a:r>
              <a:rPr lang="en-US" sz="1800" dirty="0"/>
              <a:t>.csv or .xlsx</a:t>
            </a:r>
          </a:p>
          <a:p>
            <a:pPr lvl="1"/>
            <a:r>
              <a:rPr lang="en-US" sz="1800" dirty="0"/>
              <a:t>.</a:t>
            </a:r>
            <a:r>
              <a:rPr lang="en-US" sz="1800" dirty="0" err="1"/>
              <a:t>sas</a:t>
            </a:r>
            <a:endParaRPr lang="en-US" sz="1800" dirty="0"/>
          </a:p>
          <a:p>
            <a:pPr lvl="1"/>
            <a:r>
              <a:rPr lang="en-US" sz="1800" dirty="0"/>
              <a:t>.sav</a:t>
            </a:r>
          </a:p>
          <a:p>
            <a:pPr lvl="1"/>
            <a:r>
              <a:rPr lang="en-US" sz="1800" dirty="0"/>
              <a:t>Text</a:t>
            </a:r>
          </a:p>
          <a:p>
            <a:pPr lvl="1"/>
            <a:endParaRPr lang="en-US" dirty="0"/>
          </a:p>
          <a:p>
            <a:pPr lvl="1"/>
            <a:r>
              <a:rPr lang="en-US" sz="1800" dirty="0"/>
              <a:t>Or Open File </a:t>
            </a:r>
            <a:r>
              <a:rPr lang="en-US" sz="1800" dirty="0">
                <a:sym typeface="Wingdings" panose="05000000000000000000" pitchFamily="2" charset="2"/>
              </a:rPr>
              <a:t> the file you want to use</a:t>
            </a:r>
          </a:p>
          <a:p>
            <a:pPr marL="201168" lvl="1" indent="0">
              <a:buNone/>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DD77BF95-F632-4C75-ADB6-FFA12AE1CC33}"/>
              </a:ext>
            </a:extLst>
          </p:cNvPr>
          <p:cNvPicPr>
            <a:picLocks noChangeAspect="1"/>
          </p:cNvPicPr>
          <p:nvPr/>
        </p:nvPicPr>
        <p:blipFill>
          <a:blip r:embed="rId3"/>
          <a:stretch>
            <a:fillRect/>
          </a:stretch>
        </p:blipFill>
        <p:spPr>
          <a:xfrm>
            <a:off x="4033476" y="847233"/>
            <a:ext cx="7963590" cy="5467824"/>
          </a:xfrm>
          <a:prstGeom prst="rect">
            <a:avLst/>
          </a:prstGeom>
        </p:spPr>
      </p:pic>
    </p:spTree>
    <p:extLst>
      <p:ext uri="{BB962C8B-B14F-4D97-AF65-F5344CB8AC3E}">
        <p14:creationId xmlns:p14="http://schemas.microsoft.com/office/powerpoint/2010/main" val="36924815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3A01-D73E-469D-91E3-0199A7FDF18E}"/>
              </a:ext>
            </a:extLst>
          </p:cNvPr>
          <p:cNvSpPr>
            <a:spLocks noGrp="1"/>
          </p:cNvSpPr>
          <p:nvPr>
            <p:ph type="title"/>
          </p:nvPr>
        </p:nvSpPr>
        <p:spPr>
          <a:xfrm>
            <a:off x="228929" y="352387"/>
            <a:ext cx="11610646" cy="834364"/>
          </a:xfrm>
        </p:spPr>
        <p:txBody>
          <a:bodyPr>
            <a:normAutofit fontScale="90000"/>
          </a:bodyPr>
          <a:lstStyle/>
          <a:p>
            <a:r>
              <a:rPr lang="en-US" dirty="0"/>
              <a:t>Types of Objects: Vectors, Matrices, and Data Frames</a:t>
            </a:r>
          </a:p>
        </p:txBody>
      </p:sp>
      <p:pic>
        <p:nvPicPr>
          <p:cNvPr id="3074" name="Picture 2" descr="Data Object Type and Structure">
            <a:extLst>
              <a:ext uri="{FF2B5EF4-FFF2-40B4-BE49-F238E27FC236}">
                <a16:creationId xmlns:a16="http://schemas.microsoft.com/office/drawing/2014/main" id="{3A5F8851-A3D1-4C6B-8AA3-F816A933098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3979752" y="2679640"/>
            <a:ext cx="4292821" cy="23559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2A6CD78-2C08-443F-8A61-2C069798D7C0}"/>
              </a:ext>
            </a:extLst>
          </p:cNvPr>
          <p:cNvSpPr txBox="1">
            <a:spLocks/>
          </p:cNvSpPr>
          <p:nvPr/>
        </p:nvSpPr>
        <p:spPr>
          <a:xfrm>
            <a:off x="224554" y="1793107"/>
            <a:ext cx="4538693" cy="4440766"/>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t>Vector = one-dimensional collection of data, can be a row OR column.</a:t>
            </a:r>
          </a:p>
          <a:p>
            <a:endParaRPr lang="en-US" sz="2800" dirty="0"/>
          </a:p>
          <a:p>
            <a:r>
              <a:rPr lang="en-US" sz="2800" dirty="0"/>
              <a:t>Data Frame = a type of matrix. Think of it like an excel file. </a:t>
            </a:r>
          </a:p>
          <a:p>
            <a:endParaRPr lang="en-US" sz="2800" dirty="0"/>
          </a:p>
          <a:p>
            <a:r>
              <a:rPr lang="en-US" sz="2800" dirty="0"/>
              <a:t>Matrix = combination of columns and rows. At least 1 of each. </a:t>
            </a:r>
          </a:p>
          <a:p>
            <a:endParaRPr lang="en-US" sz="2800" dirty="0"/>
          </a:p>
          <a:p>
            <a:r>
              <a:rPr lang="en-US" sz="2800" dirty="0"/>
              <a:t>Data sets are most often organized with variables in columns (ID number, age, evaluation of President’s performance, etc.) and unit of analysis (people, organizations, observations) in the rows.</a:t>
            </a:r>
          </a:p>
          <a:p>
            <a:endParaRPr lang="en-US" sz="2800" dirty="0"/>
          </a:p>
        </p:txBody>
      </p:sp>
    </p:spTree>
    <p:extLst>
      <p:ext uri="{BB962C8B-B14F-4D97-AF65-F5344CB8AC3E}">
        <p14:creationId xmlns:p14="http://schemas.microsoft.com/office/powerpoint/2010/main" val="37719796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1049468" y="624110"/>
            <a:ext cx="9818370" cy="856828"/>
          </a:xfrm>
        </p:spPr>
        <p:txBody>
          <a:bodyPr>
            <a:normAutofit/>
          </a:bodyPr>
          <a:lstStyle/>
          <a:p>
            <a:r>
              <a:rPr lang="en-US" dirty="0"/>
              <a:t>Types of Data &amp; Levels of Measurement</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237377" y="1802840"/>
            <a:ext cx="6235141" cy="4828322"/>
          </a:xfrm>
        </p:spPr>
        <p:txBody>
          <a:bodyPr>
            <a:normAutofit lnSpcReduction="10000"/>
          </a:bodyPr>
          <a:lstStyle/>
          <a:p>
            <a:pPr marL="0" indent="0">
              <a:buNone/>
            </a:pPr>
            <a:r>
              <a:rPr lang="en-US" sz="3200" dirty="0"/>
              <a:t>Nominal = logical (binary), factor (categorical) </a:t>
            </a:r>
          </a:p>
          <a:p>
            <a:pPr lvl="1">
              <a:buFont typeface="Arial" panose="020B0604020202020204" pitchFamily="34" charset="0"/>
              <a:buChar char="•"/>
            </a:pPr>
            <a:r>
              <a:rPr lang="en-US" sz="2800" dirty="0"/>
              <a:t>No Order (ex. race, religion, etc.). Numbers assigned don’t have actual meaning</a:t>
            </a:r>
          </a:p>
          <a:p>
            <a:pPr marL="0" indent="0">
              <a:buNone/>
            </a:pPr>
            <a:r>
              <a:rPr lang="en-US" sz="3200" dirty="0"/>
              <a:t>Ordinal  = numeric</a:t>
            </a:r>
          </a:p>
          <a:p>
            <a:pPr lvl="1">
              <a:buFont typeface="Arial" panose="020B0604020202020204" pitchFamily="34" charset="0"/>
              <a:buChar char="•"/>
            </a:pPr>
            <a:r>
              <a:rPr lang="en-US" sz="2800" dirty="0"/>
              <a:t>has general sense of increasing or decreasing order, but the distances between categories aren’t meaningful</a:t>
            </a:r>
          </a:p>
          <a:p>
            <a:pPr lvl="2">
              <a:buFont typeface="Arial" panose="020B0604020202020204" pitchFamily="34" charset="0"/>
              <a:buChar char="•"/>
            </a:pPr>
            <a:r>
              <a:rPr lang="en-US" sz="2000" dirty="0"/>
              <a:t>Ex. 1 = high school diploma, 2 = undergraduate degree, 3 = masters degree</a:t>
            </a:r>
          </a:p>
          <a:p>
            <a:pPr lvl="3">
              <a:buFont typeface="Arial" panose="020B0604020202020204" pitchFamily="34" charset="0"/>
              <a:buChar char="•"/>
            </a:pPr>
            <a:r>
              <a:rPr lang="en-US" sz="2000" dirty="0"/>
              <a:t>Number of years to get each one are all different</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476" y="1689286"/>
            <a:ext cx="5906949" cy="3862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733552" y="5333037"/>
            <a:ext cx="1607671"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8854538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0DB-16DD-4049-8CE7-9197FA874AA7}"/>
              </a:ext>
            </a:extLst>
          </p:cNvPr>
          <p:cNvSpPr>
            <a:spLocks noGrp="1"/>
          </p:cNvSpPr>
          <p:nvPr>
            <p:ph type="title"/>
          </p:nvPr>
        </p:nvSpPr>
        <p:spPr>
          <a:xfrm>
            <a:off x="792480" y="705459"/>
            <a:ext cx="9818370" cy="856828"/>
          </a:xfrm>
        </p:spPr>
        <p:txBody>
          <a:bodyPr>
            <a:normAutofit fontScale="90000"/>
          </a:bodyPr>
          <a:lstStyle/>
          <a:p>
            <a:r>
              <a:rPr lang="en-US" dirty="0"/>
              <a:t>Levels of Measurement: Interval vs. Ratio</a:t>
            </a:r>
          </a:p>
        </p:txBody>
      </p:sp>
      <p:sp>
        <p:nvSpPr>
          <p:cNvPr id="3" name="Content Placeholder 2">
            <a:extLst>
              <a:ext uri="{FF2B5EF4-FFF2-40B4-BE49-F238E27FC236}">
                <a16:creationId xmlns:a16="http://schemas.microsoft.com/office/drawing/2014/main" id="{06B2D04C-2D12-4F67-B4C2-BCBF9CCB999B}"/>
              </a:ext>
            </a:extLst>
          </p:cNvPr>
          <p:cNvSpPr>
            <a:spLocks noGrp="1"/>
          </p:cNvSpPr>
          <p:nvPr>
            <p:ph idx="1"/>
          </p:nvPr>
        </p:nvSpPr>
        <p:spPr>
          <a:xfrm>
            <a:off x="303120" y="2154224"/>
            <a:ext cx="5972176" cy="4124326"/>
          </a:xfrm>
        </p:spPr>
        <p:txBody>
          <a:bodyPr>
            <a:normAutofit/>
          </a:bodyPr>
          <a:lstStyle/>
          <a:p>
            <a:pPr marL="0" indent="0">
              <a:buNone/>
            </a:pPr>
            <a:r>
              <a:rPr lang="en-US" sz="3200" dirty="0"/>
              <a:t>Interval = numeric</a:t>
            </a:r>
          </a:p>
          <a:p>
            <a:pPr lvl="1">
              <a:buFont typeface="Arial" panose="020B0604020202020204" pitchFamily="34" charset="0"/>
              <a:buChar char="•"/>
            </a:pPr>
            <a:r>
              <a:rPr lang="en-US" sz="2800" dirty="0"/>
              <a:t>Has order, Distance between numbers has meaning, 0 is arbitrary</a:t>
            </a:r>
          </a:p>
          <a:p>
            <a:pPr lvl="2">
              <a:buFont typeface="Arial" panose="020B0604020202020204" pitchFamily="34" charset="0"/>
              <a:buChar char="•"/>
            </a:pPr>
            <a:r>
              <a:rPr lang="en-US" sz="2000" dirty="0"/>
              <a:t>Ex. Temperature in C or F, feeling thermometer survey questions</a:t>
            </a:r>
          </a:p>
          <a:p>
            <a:pPr marL="0" indent="0">
              <a:buNone/>
            </a:pPr>
            <a:r>
              <a:rPr lang="en-US" sz="3200" dirty="0"/>
              <a:t>Ratio = numeric</a:t>
            </a:r>
          </a:p>
          <a:p>
            <a:pPr lvl="1">
              <a:buFont typeface="Arial" panose="020B0604020202020204" pitchFamily="34" charset="0"/>
              <a:buChar char="•"/>
            </a:pPr>
            <a:r>
              <a:rPr lang="en-US" sz="2800" dirty="0"/>
              <a:t>Same as interval, but 0 implies an attribute does not exist</a:t>
            </a:r>
          </a:p>
          <a:p>
            <a:pPr lvl="2">
              <a:buFont typeface="Arial" panose="020B0604020202020204" pitchFamily="34" charset="0"/>
              <a:buChar char="•"/>
            </a:pPr>
            <a:r>
              <a:rPr lang="en-US" sz="2000" dirty="0"/>
              <a:t>Ex. Movement of 0 mph, salary of $0, </a:t>
            </a:r>
          </a:p>
        </p:txBody>
      </p:sp>
      <p:pic>
        <p:nvPicPr>
          <p:cNvPr id="4098" name="Picture 2" descr="Intro to Data Science for the Social Sector">
            <a:extLst>
              <a:ext uri="{FF2B5EF4-FFF2-40B4-BE49-F238E27FC236}">
                <a16:creationId xmlns:a16="http://schemas.microsoft.com/office/drawing/2014/main" id="{5BC82116-D64C-41F2-BD46-F98674845B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96" y="1593663"/>
            <a:ext cx="6306780"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C5B618-1CD4-480A-8007-B5CF7746A8CC}"/>
              </a:ext>
            </a:extLst>
          </p:cNvPr>
          <p:cNvSpPr txBox="1"/>
          <p:nvPr/>
        </p:nvSpPr>
        <p:spPr>
          <a:xfrm>
            <a:off x="7452659" y="5440083"/>
            <a:ext cx="1566582"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Not a form of measurement</a:t>
            </a:r>
          </a:p>
        </p:txBody>
      </p:sp>
    </p:spTree>
    <p:extLst>
      <p:ext uri="{BB962C8B-B14F-4D97-AF65-F5344CB8AC3E}">
        <p14:creationId xmlns:p14="http://schemas.microsoft.com/office/powerpoint/2010/main" val="27159988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0E8-CCED-4EFC-9406-BFF5C66AA3F6}"/>
              </a:ext>
            </a:extLst>
          </p:cNvPr>
          <p:cNvSpPr>
            <a:spLocks noGrp="1"/>
          </p:cNvSpPr>
          <p:nvPr>
            <p:ph type="title"/>
          </p:nvPr>
        </p:nvSpPr>
        <p:spPr>
          <a:xfrm>
            <a:off x="630554" y="0"/>
            <a:ext cx="10765427" cy="1450757"/>
          </a:xfrm>
        </p:spPr>
        <p:txBody>
          <a:bodyPr/>
          <a:lstStyle/>
          <a:p>
            <a:r>
              <a:rPr lang="en-US" dirty="0"/>
              <a:t>Factors, Levels, Values, and Labels</a:t>
            </a:r>
          </a:p>
        </p:txBody>
      </p:sp>
      <p:sp>
        <p:nvSpPr>
          <p:cNvPr id="3" name="Content Placeholder 2">
            <a:extLst>
              <a:ext uri="{FF2B5EF4-FFF2-40B4-BE49-F238E27FC236}">
                <a16:creationId xmlns:a16="http://schemas.microsoft.com/office/drawing/2014/main" id="{85262EEF-C3AD-4AE7-992B-85CF1CAABA4F}"/>
              </a:ext>
            </a:extLst>
          </p:cNvPr>
          <p:cNvSpPr>
            <a:spLocks noGrp="1"/>
          </p:cNvSpPr>
          <p:nvPr>
            <p:ph idx="1"/>
          </p:nvPr>
        </p:nvSpPr>
        <p:spPr>
          <a:xfrm>
            <a:off x="773722" y="1845734"/>
            <a:ext cx="11293091" cy="4440766"/>
          </a:xfrm>
        </p:spPr>
        <p:txBody>
          <a:bodyPr>
            <a:normAutofit lnSpcReduction="10000"/>
          </a:bodyPr>
          <a:lstStyle/>
          <a:p>
            <a:r>
              <a:rPr lang="en-US" sz="2800" dirty="0" err="1"/>
              <a:t>dataframe$variable</a:t>
            </a:r>
            <a:r>
              <a:rPr lang="en-US" sz="2800" dirty="0"/>
              <a:t> &lt;- factor(</a:t>
            </a:r>
            <a:r>
              <a:rPr lang="en-US" sz="2800" dirty="0" err="1"/>
              <a:t>dataframe$variable</a:t>
            </a:r>
            <a:r>
              <a:rPr lang="en-US" sz="2800" dirty="0"/>
              <a:t>, levels = 1:5 ,</a:t>
            </a:r>
            <a:br>
              <a:rPr lang="en-US" sz="2800" dirty="0"/>
            </a:br>
            <a:r>
              <a:rPr lang="en-US" sz="2800" dirty="0"/>
              <a:t>	 labels = c( 'Excellent' , 'Very Good' , 'Good' , 'Fair' , 'Poor’ ))</a:t>
            </a:r>
          </a:p>
          <a:p>
            <a:endParaRPr lang="en-US" sz="2800" dirty="0"/>
          </a:p>
          <a:p>
            <a:pPr lvl="1"/>
            <a:r>
              <a:rPr lang="en-US" sz="2800" dirty="0"/>
              <a:t># levels = the number of options for each variable</a:t>
            </a:r>
          </a:p>
          <a:p>
            <a:pPr lvl="2"/>
            <a:r>
              <a:rPr lang="en-US" sz="2000" dirty="0"/>
              <a:t>Like a multiple choice test (A, B, C, D or 1,2, 3, 4)</a:t>
            </a:r>
          </a:p>
          <a:p>
            <a:pPr lvl="1"/>
            <a:r>
              <a:rPr lang="en-US" sz="2800" dirty="0"/>
              <a:t># labels = the word that is glued to the value or level of each option for a variable</a:t>
            </a:r>
          </a:p>
          <a:p>
            <a:pPr lvl="2"/>
            <a:r>
              <a:rPr lang="en-US" sz="2000" dirty="0"/>
              <a:t>Describes the variable, levels, or values</a:t>
            </a:r>
          </a:p>
          <a:p>
            <a:pPr lvl="1"/>
            <a:r>
              <a:rPr lang="en-US" sz="2800" dirty="0"/>
              <a:t># values = numbers that would be used for calculations</a:t>
            </a:r>
          </a:p>
          <a:p>
            <a:pPr lvl="1"/>
            <a:r>
              <a:rPr lang="en-US" sz="2800" dirty="0"/>
              <a:t># factors = kind of like a paperclip holding together the variable, levels, labels, and values</a:t>
            </a:r>
          </a:p>
        </p:txBody>
      </p:sp>
    </p:spTree>
    <p:extLst>
      <p:ext uri="{BB962C8B-B14F-4D97-AF65-F5344CB8AC3E}">
        <p14:creationId xmlns:p14="http://schemas.microsoft.com/office/powerpoint/2010/main" val="7639028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Object Type and Structure">
            <a:extLst>
              <a:ext uri="{FF2B5EF4-FFF2-40B4-BE49-F238E27FC236}">
                <a16:creationId xmlns:a16="http://schemas.microsoft.com/office/drawing/2014/main" id="{4A9BC27B-559E-4D81-8E28-7A7B679D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8" y="356143"/>
            <a:ext cx="7122023" cy="34403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65F27D-BBBA-40F7-A776-BFFD906AE1DA}"/>
              </a:ext>
            </a:extLst>
          </p:cNvPr>
          <p:cNvSpPr>
            <a:spLocks noGrp="1"/>
          </p:cNvSpPr>
          <p:nvPr>
            <p:ph idx="1"/>
          </p:nvPr>
        </p:nvSpPr>
        <p:spPr>
          <a:xfrm>
            <a:off x="7087730" y="837447"/>
            <a:ext cx="4708030" cy="2079489"/>
          </a:xfrm>
        </p:spPr>
        <p:txBody>
          <a:bodyPr>
            <a:normAutofit fontScale="92500" lnSpcReduction="10000"/>
          </a:bodyPr>
          <a:lstStyle/>
          <a:p>
            <a:r>
              <a:rPr lang="en-US" sz="2400" dirty="0"/>
              <a:t>a  is an object that is a vector, only contains one type of information. Either a word or a number.</a:t>
            </a:r>
          </a:p>
          <a:p>
            <a:r>
              <a:rPr lang="en-US" sz="2400" dirty="0" err="1"/>
              <a:t>a.fact</a:t>
            </a:r>
            <a:r>
              <a:rPr lang="en-US" sz="2400" dirty="0"/>
              <a:t>  is an object that is a factor, it contains multiple types of information for each variable</a:t>
            </a:r>
          </a:p>
          <a:p>
            <a:endParaRPr lang="en-US" sz="1000" dirty="0"/>
          </a:p>
        </p:txBody>
      </p:sp>
      <p:sp>
        <p:nvSpPr>
          <p:cNvPr id="5" name="TextBox 4">
            <a:extLst>
              <a:ext uri="{FF2B5EF4-FFF2-40B4-BE49-F238E27FC236}">
                <a16:creationId xmlns:a16="http://schemas.microsoft.com/office/drawing/2014/main" id="{6EB48AF1-3536-44C0-AA1E-F26EDC483510}"/>
              </a:ext>
            </a:extLst>
          </p:cNvPr>
          <p:cNvSpPr txBox="1"/>
          <p:nvPr/>
        </p:nvSpPr>
        <p:spPr>
          <a:xfrm>
            <a:off x="322326" y="3941065"/>
            <a:ext cx="11869674" cy="2237536"/>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lang="en-US" sz="2000" dirty="0"/>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Factors have attributes where additional information is stored but hidden.</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Attributes can be labels, levels, values, and more ways of describing data in the data frame</a:t>
            </a:r>
          </a:p>
          <a:p>
            <a:pPr marL="91440" marR="0" lvl="0" indent="-91440" algn="l" defTabSz="914400" rtl="0" eaLnBrk="1" fontAlgn="auto" latinLnBrk="0" hangingPunct="1">
              <a:lnSpc>
                <a:spcPct val="90000"/>
              </a:lnSpc>
              <a:spcBef>
                <a:spcPts val="1200"/>
              </a:spcBef>
              <a:spcAft>
                <a:spcPts val="200"/>
              </a:spcAft>
              <a:buClr>
                <a:srgbClr val="D34817"/>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https://mgimond.github.io/ES218/Week02a.html</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for an even more detail explanation with examples</a:t>
            </a:r>
          </a:p>
        </p:txBody>
      </p:sp>
    </p:spTree>
    <p:extLst>
      <p:ext uri="{BB962C8B-B14F-4D97-AF65-F5344CB8AC3E}">
        <p14:creationId xmlns:p14="http://schemas.microsoft.com/office/powerpoint/2010/main" val="2512656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EF76-BA69-4ABE-93FA-7A3C03D0342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FDBF585-27E6-44CC-BD39-F34F00B1B1CC}"/>
              </a:ext>
            </a:extLst>
          </p:cNvPr>
          <p:cNvSpPr>
            <a:spLocks noGrp="1"/>
          </p:cNvSpPr>
          <p:nvPr>
            <p:ph idx="1"/>
          </p:nvPr>
        </p:nvSpPr>
        <p:spPr>
          <a:xfrm>
            <a:off x="1097280" y="1845733"/>
            <a:ext cx="10058400" cy="4359123"/>
          </a:xfrm>
        </p:spPr>
        <p:txBody>
          <a:bodyPr>
            <a:normAutofit/>
          </a:bodyPr>
          <a:lstStyle/>
          <a:p>
            <a:r>
              <a:rPr lang="en-US" dirty="0"/>
              <a:t>Primary vs. secondary data</a:t>
            </a:r>
          </a:p>
          <a:p>
            <a:pPr lvl="1"/>
            <a:r>
              <a:rPr lang="en-US" dirty="0"/>
              <a:t>Primary – first-hand account of an event /or time. You are creating the data yourself.</a:t>
            </a:r>
          </a:p>
          <a:p>
            <a:pPr lvl="1"/>
            <a:r>
              <a:rPr lang="en-US" dirty="0"/>
              <a:t>Secondary – You are using someone else’s dataset for your analysis</a:t>
            </a:r>
          </a:p>
          <a:p>
            <a:r>
              <a:rPr lang="en-US" dirty="0"/>
              <a:t>Who collected it, how was it collected, why was it collected?</a:t>
            </a:r>
          </a:p>
          <a:p>
            <a:pPr lvl="1"/>
            <a:r>
              <a:rPr lang="en-US" dirty="0"/>
              <a:t> The data that shapes information systems are created by a small group of people</a:t>
            </a:r>
          </a:p>
          <a:p>
            <a:pPr lvl="2"/>
            <a:r>
              <a:rPr lang="en-US" dirty="0"/>
              <a:t>Data created by dominant groups and their perspectives influence the decisions being made during the data collection, cleaning, and analyzing process</a:t>
            </a:r>
          </a:p>
          <a:p>
            <a:pPr lvl="2"/>
            <a:r>
              <a:rPr lang="en-US" dirty="0"/>
              <a:t>If you don’t face daily struggles, you fail to notice a lot of things that cause problems for other people (workplace accommodations for mothers, accessible entrances, )</a:t>
            </a:r>
          </a:p>
          <a:p>
            <a:pPr lvl="2"/>
            <a:r>
              <a:rPr lang="en-US" dirty="0"/>
              <a:t>Limits the ability to predict and prevent harm, identify existing problems in the world, and to imagine solutions</a:t>
            </a:r>
          </a:p>
          <a:p>
            <a:r>
              <a:rPr lang="en-US" dirty="0"/>
              <a:t>Algorithms of Oppression – Safiya Umoja Nobel: gender and racial biases are encoded </a:t>
            </a:r>
          </a:p>
          <a:p>
            <a:r>
              <a:rPr lang="en-US" dirty="0"/>
              <a:t>Data Feminism – Catherine </a:t>
            </a:r>
            <a:r>
              <a:rPr lang="en-US" dirty="0" err="1"/>
              <a:t>D’Ignazio</a:t>
            </a:r>
            <a:r>
              <a:rPr lang="en-US" dirty="0"/>
              <a:t> &amp; Lauren F. Klein</a:t>
            </a:r>
          </a:p>
          <a:p>
            <a:r>
              <a:rPr lang="en-US" dirty="0">
                <a:hlinkClick r:id="rId3"/>
              </a:rPr>
              <a:t>The Library of Missing Datasets </a:t>
            </a:r>
            <a:r>
              <a:rPr lang="en-US" dirty="0"/>
              <a:t>– Mimi Onuoha</a:t>
            </a:r>
          </a:p>
          <a:p>
            <a:pPr lvl="1"/>
            <a:endParaRPr lang="en-US" dirty="0"/>
          </a:p>
        </p:txBody>
      </p:sp>
    </p:spTree>
    <p:extLst>
      <p:ext uri="{BB962C8B-B14F-4D97-AF65-F5344CB8AC3E}">
        <p14:creationId xmlns:p14="http://schemas.microsoft.com/office/powerpoint/2010/main" val="32364606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err="1"/>
              <a:t>dplyr</a:t>
            </a:r>
            <a:endParaRPr dirty="0"/>
          </a:p>
        </p:txBody>
      </p:sp>
      <p:sp>
        <p:nvSpPr>
          <p:cNvPr id="113" name="Subtitle 2"/>
          <p:cNvSpPr txBox="1">
            <a:spLocks noGrp="1"/>
          </p:cNvSpPr>
          <p:nvPr>
            <p:ph type="subTitle" idx="1"/>
          </p:nvPr>
        </p:nvSpPr>
        <p:spPr>
          <a:prstGeom prst="rect">
            <a:avLst/>
          </a:prstGeom>
        </p:spPr>
        <p:txBody>
          <a:bodyPr/>
          <a:lstStyle/>
          <a:p>
            <a:endParaRPr dirty="0"/>
          </a:p>
        </p:txBody>
      </p:sp>
    </p:spTree>
    <p:extLst>
      <p:ext uri="{BB962C8B-B14F-4D97-AF65-F5344CB8AC3E}">
        <p14:creationId xmlns:p14="http://schemas.microsoft.com/office/powerpoint/2010/main" val="11105400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D95B-B086-4FD4-8078-960FF88267D4}"/>
              </a:ext>
            </a:extLst>
          </p:cNvPr>
          <p:cNvSpPr>
            <a:spLocks noGrp="1"/>
          </p:cNvSpPr>
          <p:nvPr>
            <p:ph type="title"/>
          </p:nvPr>
        </p:nvSpPr>
        <p:spPr/>
        <p:txBody>
          <a:bodyPr/>
          <a:lstStyle/>
          <a:p>
            <a:r>
              <a:rPr lang="en-US" dirty="0"/>
              <a:t>Slides below were originally done using $ coding. Remake with </a:t>
            </a:r>
            <a:r>
              <a:rPr lang="en-US" dirty="0" err="1"/>
              <a:t>dplyr</a:t>
            </a:r>
            <a:r>
              <a:rPr lang="en-US" dirty="0"/>
              <a:t>() code</a:t>
            </a:r>
          </a:p>
        </p:txBody>
      </p:sp>
      <p:sp>
        <p:nvSpPr>
          <p:cNvPr id="3" name="Content Placeholder 2">
            <a:extLst>
              <a:ext uri="{FF2B5EF4-FFF2-40B4-BE49-F238E27FC236}">
                <a16:creationId xmlns:a16="http://schemas.microsoft.com/office/drawing/2014/main" id="{5E6A1252-385C-4F62-8CFF-041EB4A0E150}"/>
              </a:ext>
            </a:extLst>
          </p:cNvPr>
          <p:cNvSpPr>
            <a:spLocks noGrp="1"/>
          </p:cNvSpPr>
          <p:nvPr>
            <p:ph idx="1"/>
          </p:nvPr>
        </p:nvSpPr>
        <p:spPr/>
        <p:txBody>
          <a:bodyPr/>
          <a:lstStyle/>
          <a:p>
            <a:r>
              <a:rPr lang="en-US" dirty="0"/>
              <a:t>Keep general ideas but redo.</a:t>
            </a:r>
          </a:p>
        </p:txBody>
      </p:sp>
    </p:spTree>
    <p:extLst>
      <p:ext uri="{BB962C8B-B14F-4D97-AF65-F5344CB8AC3E}">
        <p14:creationId xmlns:p14="http://schemas.microsoft.com/office/powerpoint/2010/main" val="30367742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5714-FB7E-42CF-A165-1EEAB24440DA}"/>
              </a:ext>
            </a:extLst>
          </p:cNvPr>
          <p:cNvSpPr>
            <a:spLocks noGrp="1"/>
          </p:cNvSpPr>
          <p:nvPr>
            <p:ph type="title"/>
          </p:nvPr>
        </p:nvSpPr>
        <p:spPr/>
        <p:txBody>
          <a:bodyPr/>
          <a:lstStyle/>
          <a:p>
            <a:r>
              <a:rPr lang="en-US" dirty="0"/>
              <a:t>Useful Functions and Packages </a:t>
            </a:r>
          </a:p>
        </p:txBody>
      </p:sp>
      <p:sp>
        <p:nvSpPr>
          <p:cNvPr id="3" name="Content Placeholder 2">
            <a:extLst>
              <a:ext uri="{FF2B5EF4-FFF2-40B4-BE49-F238E27FC236}">
                <a16:creationId xmlns:a16="http://schemas.microsoft.com/office/drawing/2014/main" id="{79289FBC-D69C-461E-9ECA-E5B03A149FE9}"/>
              </a:ext>
            </a:extLst>
          </p:cNvPr>
          <p:cNvSpPr>
            <a:spLocks noGrp="1"/>
          </p:cNvSpPr>
          <p:nvPr>
            <p:ph idx="1"/>
          </p:nvPr>
        </p:nvSpPr>
        <p:spPr/>
        <p:txBody>
          <a:bodyPr>
            <a:normAutofit/>
          </a:bodyPr>
          <a:lstStyle/>
          <a:p>
            <a:r>
              <a:rPr lang="en-US" sz="2800" dirty="0"/>
              <a:t>filter() to select cases based on their values.</a:t>
            </a:r>
          </a:p>
          <a:p>
            <a:r>
              <a:rPr lang="en-US" sz="2800" dirty="0"/>
              <a:t>arrange() to reorder the cases.</a:t>
            </a:r>
          </a:p>
          <a:p>
            <a:r>
              <a:rPr lang="en-US" sz="2800" dirty="0"/>
              <a:t>select() and rename() to select variables based on their names.</a:t>
            </a:r>
          </a:p>
          <a:p>
            <a:r>
              <a:rPr lang="en-US" sz="2800" dirty="0"/>
              <a:t>mutate() and transmute() to add new variables that are functions of existing variables.</a:t>
            </a:r>
          </a:p>
          <a:p>
            <a:r>
              <a:rPr lang="en-US" sz="2800" dirty="0"/>
              <a:t>summarize() to condense multiple values to a single value.</a:t>
            </a:r>
          </a:p>
        </p:txBody>
      </p:sp>
    </p:spTree>
    <p:extLst>
      <p:ext uri="{BB962C8B-B14F-4D97-AF65-F5344CB8AC3E}">
        <p14:creationId xmlns:p14="http://schemas.microsoft.com/office/powerpoint/2010/main" val="39814260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EBF0-A084-4CA5-8CE8-67D5E2032D18}"/>
              </a:ext>
            </a:extLst>
          </p:cNvPr>
          <p:cNvSpPr>
            <a:spLocks noGrp="1"/>
          </p:cNvSpPr>
          <p:nvPr>
            <p:ph type="title"/>
          </p:nvPr>
        </p:nvSpPr>
        <p:spPr/>
        <p:txBody>
          <a:bodyPr/>
          <a:lstStyle/>
          <a:p>
            <a:r>
              <a:rPr lang="en-US" dirty="0"/>
              <a:t>Create a Smaller Dataset: Subset Data</a:t>
            </a:r>
          </a:p>
        </p:txBody>
      </p:sp>
      <p:sp>
        <p:nvSpPr>
          <p:cNvPr id="3" name="Content Placeholder 2">
            <a:extLst>
              <a:ext uri="{FF2B5EF4-FFF2-40B4-BE49-F238E27FC236}">
                <a16:creationId xmlns:a16="http://schemas.microsoft.com/office/drawing/2014/main" id="{CDAF8FF4-5FFD-475C-9DD5-7F42349D737B}"/>
              </a:ext>
            </a:extLst>
          </p:cNvPr>
          <p:cNvSpPr>
            <a:spLocks noGrp="1"/>
          </p:cNvSpPr>
          <p:nvPr>
            <p:ph idx="1"/>
          </p:nvPr>
        </p:nvSpPr>
        <p:spPr>
          <a:xfrm>
            <a:off x="585788" y="1845733"/>
            <a:ext cx="11606212" cy="4540779"/>
          </a:xfrm>
        </p:spPr>
        <p:txBody>
          <a:bodyPr>
            <a:normAutofit fontScale="92500" lnSpcReduction="20000"/>
          </a:bodyPr>
          <a:lstStyle/>
          <a:p>
            <a:pPr lvl="1"/>
            <a:r>
              <a:rPr lang="en-US" sz="2400" dirty="0"/>
              <a:t>Notice there are 4270 variables in the ANES dataset</a:t>
            </a:r>
          </a:p>
          <a:p>
            <a:pPr lvl="2"/>
            <a:r>
              <a:rPr lang="en-US" sz="1800" dirty="0"/>
              <a:t>You probably don’t need them all. </a:t>
            </a:r>
          </a:p>
          <a:p>
            <a:pPr lvl="2"/>
            <a:endParaRPr lang="en-US" sz="1800" dirty="0"/>
          </a:p>
          <a:p>
            <a:pPr>
              <a:spcBef>
                <a:spcPts val="0"/>
              </a:spcBef>
              <a:spcAft>
                <a:spcPts val="0"/>
              </a:spcAft>
            </a:pPr>
            <a:r>
              <a:rPr lang="en-US" sz="2800" b="1" dirty="0"/>
              <a:t>Keep specific variables</a:t>
            </a:r>
          </a:p>
          <a:p>
            <a:pPr>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c(variable1, variable2, variable7:12)</a:t>
            </a:r>
          </a:p>
          <a:p>
            <a:pPr>
              <a:spcBef>
                <a:spcPts val="0"/>
              </a:spcBef>
              <a:spcAft>
                <a:spcPts val="0"/>
              </a:spcAft>
            </a:pPr>
            <a:endParaRPr lang="en-US" sz="2800" dirty="0"/>
          </a:p>
          <a:p>
            <a:pPr>
              <a:lnSpc>
                <a:spcPct val="100000"/>
              </a:lnSpc>
              <a:spcBef>
                <a:spcPts val="0"/>
              </a:spcBef>
              <a:spcAft>
                <a:spcPts val="0"/>
              </a:spcAft>
            </a:pPr>
            <a:r>
              <a:rPr lang="en-US" sz="2800" b="1" dirty="0"/>
              <a:t>Delete specific variables:</a:t>
            </a:r>
          </a:p>
          <a:p>
            <a:pPr>
              <a:lnSpc>
                <a:spcPct val="100000"/>
              </a:lnSpc>
              <a:spcBef>
                <a:spcPts val="0"/>
              </a:spcBef>
              <a:spcAft>
                <a:spcPts val="0"/>
              </a:spcAft>
            </a:pPr>
            <a:r>
              <a:rPr lang="en-US" sz="2800" dirty="0"/>
              <a:t>&gt;  </a:t>
            </a:r>
            <a:r>
              <a:rPr lang="en-US" sz="2800" dirty="0" err="1"/>
              <a:t>dataframenew</a:t>
            </a:r>
            <a:r>
              <a:rPr lang="en-US" sz="2800" dirty="0"/>
              <a:t> &lt;- subset(</a:t>
            </a:r>
            <a:r>
              <a:rPr lang="en-US" sz="2800" dirty="0" err="1"/>
              <a:t>dataframeold</a:t>
            </a:r>
            <a:r>
              <a:rPr lang="en-US" sz="2800" dirty="0"/>
              <a:t>, select = - c(variable1, variable2, variable7:12)</a:t>
            </a:r>
          </a:p>
          <a:p>
            <a:pPr>
              <a:lnSpc>
                <a:spcPct val="100000"/>
              </a:lnSpc>
              <a:spcBef>
                <a:spcPts val="0"/>
              </a:spcBef>
              <a:spcAft>
                <a:spcPts val="0"/>
              </a:spcAft>
            </a:pPr>
            <a:r>
              <a:rPr lang="en-US" sz="2800" i="1" dirty="0"/>
              <a:t># deletes variable1, variable2, and variable 7 through 12</a:t>
            </a:r>
          </a:p>
          <a:p>
            <a:r>
              <a:rPr lang="en-US" sz="2800" b="1" dirty="0"/>
              <a:t>Make our dataset smaller:</a:t>
            </a:r>
            <a:br>
              <a:rPr lang="en-US" sz="2800" dirty="0"/>
            </a:br>
            <a:r>
              <a:rPr lang="en-US" sz="2800" dirty="0"/>
              <a:t>ANES &lt;- subset(ANES, select=-c(V161363a:V168528)) </a:t>
            </a:r>
          </a:p>
          <a:p>
            <a:r>
              <a:rPr lang="en-US" sz="2800" i="1" dirty="0"/>
              <a:t># deletes a bunch of variables/columns listed in the codebook that aren’t main variables</a:t>
            </a:r>
          </a:p>
        </p:txBody>
      </p:sp>
    </p:spTree>
    <p:extLst>
      <p:ext uri="{BB962C8B-B14F-4D97-AF65-F5344CB8AC3E}">
        <p14:creationId xmlns:p14="http://schemas.microsoft.com/office/powerpoint/2010/main" val="10877330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35100" y="771525"/>
            <a:ext cx="10370746" cy="857250"/>
          </a:xfrm>
        </p:spPr>
        <p:txBody>
          <a:bodyPr>
            <a:normAutofit/>
          </a:bodyPr>
          <a:lstStyle/>
          <a:p>
            <a:r>
              <a:rPr lang="en-US" dirty="0"/>
              <a:t>Defining Missing Values = NA in R</a:t>
            </a:r>
          </a:p>
        </p:txBody>
      </p:sp>
      <p:sp>
        <p:nvSpPr>
          <p:cNvPr id="3" name="Content Placeholder 2"/>
          <p:cNvSpPr>
            <a:spLocks noGrp="1"/>
          </p:cNvSpPr>
          <p:nvPr>
            <p:ph idx="1"/>
            <p:custDataLst>
              <p:tags r:id="rId3"/>
            </p:custDataLst>
          </p:nvPr>
        </p:nvSpPr>
        <p:spPr>
          <a:xfrm>
            <a:off x="394571" y="1771199"/>
            <a:ext cx="11705572" cy="4961541"/>
          </a:xfrm>
        </p:spPr>
        <p:txBody>
          <a:bodyPr>
            <a:normAutofit/>
          </a:bodyPr>
          <a:lstStyle/>
          <a:p>
            <a:pPr>
              <a:buFont typeface="Arial" panose="020B0604020202020204" pitchFamily="34" charset="0"/>
              <a:buChar char="•"/>
            </a:pPr>
            <a:r>
              <a:rPr lang="en-US" sz="3200" dirty="0"/>
              <a:t> Respondents who said “I don’t know” or refused to answer</a:t>
            </a:r>
          </a:p>
          <a:p>
            <a:pPr>
              <a:buFont typeface="Arial" panose="020B0604020202020204" pitchFamily="34" charset="0"/>
              <a:buChar char="•"/>
            </a:pPr>
            <a:r>
              <a:rPr lang="en-US" sz="3200" dirty="0"/>
              <a:t> Respondents who weren’t asked the question (e.g., men for questions about </a:t>
            </a:r>
            <a:r>
              <a:rPr lang="en-US" sz="3200" i="1" dirty="0"/>
              <a:t>pregnancy</a:t>
            </a:r>
            <a:r>
              <a:rPr lang="en-US" sz="3200" dirty="0"/>
              <a:t>)</a:t>
            </a:r>
          </a:p>
          <a:p>
            <a:pPr>
              <a:buFont typeface="Arial" panose="020B0604020202020204" pitchFamily="34" charset="0"/>
              <a:buChar char="•"/>
            </a:pPr>
            <a:r>
              <a:rPr lang="en-US" sz="3200" dirty="0"/>
              <a:t> Often, these responses are given numeric codes that separate them from the substantive values (-9, 99, etc.)</a:t>
            </a:r>
          </a:p>
          <a:p>
            <a:pPr>
              <a:buFont typeface="Arial" panose="020B0604020202020204" pitchFamily="34" charset="0"/>
              <a:buChar char="•"/>
            </a:pPr>
            <a:r>
              <a:rPr lang="en-US" sz="3200" dirty="0"/>
              <a:t> Avoid accidentally including them in analysis!</a:t>
            </a:r>
          </a:p>
          <a:p>
            <a:pPr lvl="1">
              <a:buFont typeface="Arial" panose="020B0604020202020204" pitchFamily="34" charset="0"/>
              <a:buChar char="•"/>
            </a:pPr>
            <a:r>
              <a:rPr lang="en-US" sz="2800" dirty="0"/>
              <a:t>Numbers typically don’t have actual meaning</a:t>
            </a:r>
          </a:p>
          <a:p>
            <a:pPr lvl="1">
              <a:buFont typeface="Arial" panose="020B0604020202020204" pitchFamily="34" charset="0"/>
              <a:buChar char="•"/>
            </a:pPr>
            <a:r>
              <a:rPr lang="en-US" sz="2800" dirty="0"/>
              <a:t>They will mess up your calculations unless you change them so that the program recognizes them as “missing” data</a:t>
            </a:r>
          </a:p>
          <a:p>
            <a:pPr lvl="1"/>
            <a:endParaRPr lang="en-US" dirty="0"/>
          </a:p>
        </p:txBody>
      </p:sp>
    </p:spTree>
    <p:custDataLst>
      <p:tags r:id="rId1"/>
    </p:custDataLst>
    <p:extLst>
      <p:ext uri="{BB962C8B-B14F-4D97-AF65-F5344CB8AC3E}">
        <p14:creationId xmlns:p14="http://schemas.microsoft.com/office/powerpoint/2010/main" val="11754708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240C-0386-46D0-AC0D-E0CCD0F9523E}"/>
              </a:ext>
            </a:extLst>
          </p:cNvPr>
          <p:cNvSpPr>
            <a:spLocks noGrp="1"/>
          </p:cNvSpPr>
          <p:nvPr>
            <p:ph type="title"/>
          </p:nvPr>
        </p:nvSpPr>
        <p:spPr/>
        <p:txBody>
          <a:bodyPr/>
          <a:lstStyle/>
          <a:p>
            <a:r>
              <a:rPr lang="en-US" dirty="0"/>
              <a:t>Recoding a Categorical Variable</a:t>
            </a:r>
            <a:endParaRPr lang="en-US" dirty="0">
              <a:highlight>
                <a:srgbClr val="FFFF00"/>
              </a:highlight>
            </a:endParaRPr>
          </a:p>
        </p:txBody>
      </p:sp>
      <p:sp>
        <p:nvSpPr>
          <p:cNvPr id="3" name="Rectangle 2">
            <a:extLst>
              <a:ext uri="{FF2B5EF4-FFF2-40B4-BE49-F238E27FC236}">
                <a16:creationId xmlns:a16="http://schemas.microsoft.com/office/drawing/2014/main" id="{A34F4F80-30B4-423D-95DF-F7F376F7847E}"/>
              </a:ext>
            </a:extLst>
          </p:cNvPr>
          <p:cNvSpPr/>
          <p:nvPr/>
        </p:nvSpPr>
        <p:spPr>
          <a:xfrm>
            <a:off x="188068" y="2190930"/>
            <a:ext cx="11640766" cy="2677656"/>
          </a:xfrm>
          <a:prstGeom prst="rect">
            <a:avLst/>
          </a:prstGeom>
        </p:spPr>
        <p:txBody>
          <a:bodyPr wrap="square">
            <a:spAutoFit/>
          </a:bodyPr>
          <a:lstStyle/>
          <a:p>
            <a:r>
              <a:rPr lang="en-US" sz="2400" dirty="0"/>
              <a:t>#****gender*****</a:t>
            </a:r>
          </a:p>
          <a:p>
            <a:r>
              <a:rPr lang="en-US" sz="2400" dirty="0"/>
              <a:t>class(ANES$V161342)</a:t>
            </a:r>
          </a:p>
          <a:p>
            <a:r>
              <a:rPr lang="en-US" sz="2400" dirty="0"/>
              <a:t>table(ANES$V161342)</a:t>
            </a:r>
          </a:p>
          <a:p>
            <a:r>
              <a:rPr lang="en-US" sz="2400" dirty="0" err="1"/>
              <a:t>ANES$gender</a:t>
            </a:r>
            <a:r>
              <a:rPr lang="en-US" sz="2400" dirty="0"/>
              <a:t> &lt;- recode(ANES$V161342, "1='0.Male';2='1.Female'; else=NA") </a:t>
            </a:r>
          </a:p>
          <a:p>
            <a:r>
              <a:rPr lang="en-US" sz="2400" dirty="0" err="1"/>
              <a:t>attr</a:t>
            </a:r>
            <a:r>
              <a:rPr lang="en-US" sz="2400" dirty="0"/>
              <a:t>(</a:t>
            </a:r>
            <a:r>
              <a:rPr lang="en-US" sz="2400" dirty="0" err="1"/>
              <a:t>ANES$gender</a:t>
            </a:r>
            <a:r>
              <a:rPr lang="en-US" sz="2400" dirty="0"/>
              <a:t>, "value") &lt;- abs((1-as.numeric(</a:t>
            </a:r>
            <a:r>
              <a:rPr lang="en-US" sz="2400" dirty="0" err="1"/>
              <a:t>ANES$gender</a:t>
            </a:r>
            <a:r>
              <a:rPr lang="en-US" sz="2400" dirty="0"/>
              <a:t>))) #is numeric</a:t>
            </a:r>
          </a:p>
          <a:p>
            <a:r>
              <a:rPr lang="en-US" sz="2400" dirty="0"/>
              <a:t>table(</a:t>
            </a:r>
            <a:r>
              <a:rPr lang="en-US" sz="2400" dirty="0" err="1"/>
              <a:t>ANES$gender</a:t>
            </a:r>
            <a:r>
              <a:rPr lang="en-US" sz="2400" dirty="0"/>
              <a:t>)</a:t>
            </a:r>
          </a:p>
          <a:p>
            <a:r>
              <a:rPr lang="en-US" sz="2400" dirty="0"/>
              <a:t>attributes(</a:t>
            </a:r>
            <a:r>
              <a:rPr lang="en-US" sz="2400" dirty="0" err="1"/>
              <a:t>ANES$gender</a:t>
            </a:r>
            <a:r>
              <a:rPr lang="en-US" sz="2400" dirty="0"/>
              <a:t>)</a:t>
            </a:r>
          </a:p>
        </p:txBody>
      </p:sp>
    </p:spTree>
    <p:extLst>
      <p:ext uri="{BB962C8B-B14F-4D97-AF65-F5344CB8AC3E}">
        <p14:creationId xmlns:p14="http://schemas.microsoft.com/office/powerpoint/2010/main" val="28649421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Descriptive Statistics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11524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Look at a Variable: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173318" y="1804895"/>
            <a:ext cx="6487944" cy="1261034"/>
          </a:xfrm>
        </p:spPr>
        <p:txBody>
          <a:bodyPr>
            <a:normAutofit lnSpcReduction="10000"/>
          </a:bodyPr>
          <a:lstStyle/>
          <a:p>
            <a:r>
              <a:rPr lang="en-US" dirty="0"/>
              <a:t> &gt;  ANESdf$V161115 		#type in Console</a:t>
            </a:r>
          </a:p>
          <a:p>
            <a:r>
              <a:rPr lang="en-US" dirty="0"/>
              <a:t>Get output for that variable. </a:t>
            </a:r>
          </a:p>
          <a:p>
            <a:r>
              <a:rPr lang="en-US" dirty="0"/>
              <a:t>Shows first 1000 observations and information on labels. </a:t>
            </a:r>
          </a:p>
        </p:txBody>
      </p:sp>
      <p:grpSp>
        <p:nvGrpSpPr>
          <p:cNvPr id="22" name="Group 21">
            <a:extLst>
              <a:ext uri="{FF2B5EF4-FFF2-40B4-BE49-F238E27FC236}">
                <a16:creationId xmlns:a16="http://schemas.microsoft.com/office/drawing/2014/main" id="{4283D7B8-37A4-4FBC-B623-79A80BA745E4}"/>
              </a:ext>
            </a:extLst>
          </p:cNvPr>
          <p:cNvGrpSpPr/>
          <p:nvPr/>
        </p:nvGrpSpPr>
        <p:grpSpPr>
          <a:xfrm>
            <a:off x="6661262" y="1880976"/>
            <a:ext cx="5558691" cy="3928353"/>
            <a:chOff x="6661262" y="1880976"/>
            <a:chExt cx="5558691" cy="3928353"/>
          </a:xfrm>
        </p:grpSpPr>
        <p:pic>
          <p:nvPicPr>
            <p:cNvPr id="9" name="Picture 8">
              <a:extLst>
                <a:ext uri="{FF2B5EF4-FFF2-40B4-BE49-F238E27FC236}">
                  <a16:creationId xmlns:a16="http://schemas.microsoft.com/office/drawing/2014/main" id="{065BE9C6-E169-4315-B82E-B8ED87F11784}"/>
                </a:ext>
              </a:extLst>
            </p:cNvPr>
            <p:cNvPicPr>
              <a:picLocks noChangeAspect="1"/>
            </p:cNvPicPr>
            <p:nvPr/>
          </p:nvPicPr>
          <p:blipFill>
            <a:blip r:embed="rId3"/>
            <a:stretch>
              <a:fillRect/>
            </a:stretch>
          </p:blipFill>
          <p:spPr>
            <a:xfrm>
              <a:off x="6804346" y="3507393"/>
              <a:ext cx="5415607" cy="2301936"/>
            </a:xfrm>
            <a:prstGeom prst="rect">
              <a:avLst/>
            </a:prstGeom>
          </p:spPr>
        </p:pic>
        <p:pic>
          <p:nvPicPr>
            <p:cNvPr id="10" name="Picture 9">
              <a:extLst>
                <a:ext uri="{FF2B5EF4-FFF2-40B4-BE49-F238E27FC236}">
                  <a16:creationId xmlns:a16="http://schemas.microsoft.com/office/drawing/2014/main" id="{197375EF-5DEB-41B8-88EC-E4DB411347D2}"/>
                </a:ext>
              </a:extLst>
            </p:cNvPr>
            <p:cNvPicPr>
              <a:picLocks noChangeAspect="1"/>
            </p:cNvPicPr>
            <p:nvPr/>
          </p:nvPicPr>
          <p:blipFill>
            <a:blip r:embed="rId4"/>
            <a:stretch>
              <a:fillRect/>
            </a:stretch>
          </p:blipFill>
          <p:spPr>
            <a:xfrm>
              <a:off x="6661262" y="1880976"/>
              <a:ext cx="4980902" cy="1626417"/>
            </a:xfrm>
            <a:prstGeom prst="rect">
              <a:avLst/>
            </a:prstGeom>
          </p:spPr>
        </p:pic>
      </p:grpSp>
      <p:grpSp>
        <p:nvGrpSpPr>
          <p:cNvPr id="21" name="Group 20">
            <a:extLst>
              <a:ext uri="{FF2B5EF4-FFF2-40B4-BE49-F238E27FC236}">
                <a16:creationId xmlns:a16="http://schemas.microsoft.com/office/drawing/2014/main" id="{F12F72C8-F743-4912-8DEC-60683EE0F7F0}"/>
              </a:ext>
            </a:extLst>
          </p:cNvPr>
          <p:cNvGrpSpPr/>
          <p:nvPr/>
        </p:nvGrpSpPr>
        <p:grpSpPr>
          <a:xfrm>
            <a:off x="454472" y="3073965"/>
            <a:ext cx="5629001" cy="2735364"/>
            <a:chOff x="430305" y="2363491"/>
            <a:chExt cx="5629001" cy="2735364"/>
          </a:xfrm>
        </p:grpSpPr>
        <p:pic>
          <p:nvPicPr>
            <p:cNvPr id="7" name="Picture 6">
              <a:extLst>
                <a:ext uri="{FF2B5EF4-FFF2-40B4-BE49-F238E27FC236}">
                  <a16:creationId xmlns:a16="http://schemas.microsoft.com/office/drawing/2014/main" id="{07A97F58-206A-47C5-8CDD-E9F2C637C265}"/>
                </a:ext>
              </a:extLst>
            </p:cNvPr>
            <p:cNvPicPr>
              <a:picLocks noChangeAspect="1"/>
            </p:cNvPicPr>
            <p:nvPr/>
          </p:nvPicPr>
          <p:blipFill>
            <a:blip r:embed="rId5"/>
            <a:stretch>
              <a:fillRect/>
            </a:stretch>
          </p:blipFill>
          <p:spPr>
            <a:xfrm>
              <a:off x="827651" y="2363491"/>
              <a:ext cx="5043633" cy="1742344"/>
            </a:xfrm>
            <a:prstGeom prst="rect">
              <a:avLst/>
            </a:prstGeom>
          </p:spPr>
        </p:pic>
        <p:sp>
          <p:nvSpPr>
            <p:cNvPr id="19" name="Arrow: Right 18">
              <a:extLst>
                <a:ext uri="{FF2B5EF4-FFF2-40B4-BE49-F238E27FC236}">
                  <a16:creationId xmlns:a16="http://schemas.microsoft.com/office/drawing/2014/main" id="{B9AFAC40-55B3-4B8F-A60E-248943A558E0}"/>
                </a:ext>
              </a:extLst>
            </p:cNvPr>
            <p:cNvSpPr/>
            <p:nvPr/>
          </p:nvSpPr>
          <p:spPr>
            <a:xfrm rot="17960462">
              <a:off x="969433" y="3950295"/>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AEC1B5E-6E7F-423B-9ABF-A21EA1A69AF7}"/>
                </a:ext>
              </a:extLst>
            </p:cNvPr>
            <p:cNvSpPr/>
            <p:nvPr/>
          </p:nvSpPr>
          <p:spPr>
            <a:xfrm rot="13992193">
              <a:off x="2942712" y="3955122"/>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E2247E-8C31-475F-A751-5C3B13FE24C1}"/>
                </a:ext>
              </a:extLst>
            </p:cNvPr>
            <p:cNvSpPr txBox="1"/>
            <p:nvPr/>
          </p:nvSpPr>
          <p:spPr>
            <a:xfrm>
              <a:off x="3249618" y="4267858"/>
              <a:ext cx="2809688"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variable you want </a:t>
              </a:r>
            </a:p>
          </p:txBody>
        </p:sp>
        <p:sp>
          <p:nvSpPr>
            <p:cNvPr id="6" name="TextBox 5">
              <a:extLst>
                <a:ext uri="{FF2B5EF4-FFF2-40B4-BE49-F238E27FC236}">
                  <a16:creationId xmlns:a16="http://schemas.microsoft.com/office/drawing/2014/main" id="{81610427-2FB4-485E-B4C6-2DB44BFD55A8}"/>
                </a:ext>
              </a:extLst>
            </p:cNvPr>
            <p:cNvSpPr txBox="1"/>
            <p:nvPr/>
          </p:nvSpPr>
          <p:spPr>
            <a:xfrm>
              <a:off x="430305" y="4267858"/>
              <a:ext cx="2558676"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Tells R which dataset to use</a:t>
              </a:r>
            </a:p>
          </p:txBody>
        </p:sp>
      </p:grpSp>
    </p:spTree>
    <p:extLst>
      <p:ext uri="{BB962C8B-B14F-4D97-AF65-F5344CB8AC3E}">
        <p14:creationId xmlns:p14="http://schemas.microsoft.com/office/powerpoint/2010/main" val="23324150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Attributes: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3747248" y="1778659"/>
            <a:ext cx="5432611" cy="1513043"/>
          </a:xfrm>
        </p:spPr>
        <p:txBody>
          <a:bodyPr>
            <a:normAutofit/>
          </a:bodyPr>
          <a:lstStyle/>
          <a:p>
            <a:r>
              <a:rPr lang="en-US" dirty="0"/>
              <a:t># type in Console or project file</a:t>
            </a:r>
          </a:p>
          <a:p>
            <a:r>
              <a:rPr lang="en-US" dirty="0"/>
              <a:t>&gt; attributes(ANESdf$V161115) 	</a:t>
            </a:r>
          </a:p>
        </p:txBody>
      </p:sp>
      <p:grpSp>
        <p:nvGrpSpPr>
          <p:cNvPr id="11" name="Group 10">
            <a:extLst>
              <a:ext uri="{FF2B5EF4-FFF2-40B4-BE49-F238E27FC236}">
                <a16:creationId xmlns:a16="http://schemas.microsoft.com/office/drawing/2014/main" id="{121C70D1-2ACD-4E71-95BA-9ECF53378D53}"/>
              </a:ext>
            </a:extLst>
          </p:cNvPr>
          <p:cNvGrpSpPr/>
          <p:nvPr/>
        </p:nvGrpSpPr>
        <p:grpSpPr>
          <a:xfrm>
            <a:off x="140446" y="2579064"/>
            <a:ext cx="11955931" cy="4043052"/>
            <a:chOff x="140446" y="2579064"/>
            <a:chExt cx="11955931" cy="4043052"/>
          </a:xfrm>
        </p:grpSpPr>
        <p:pic>
          <p:nvPicPr>
            <p:cNvPr id="4" name="Picture 3">
              <a:extLst>
                <a:ext uri="{FF2B5EF4-FFF2-40B4-BE49-F238E27FC236}">
                  <a16:creationId xmlns:a16="http://schemas.microsoft.com/office/drawing/2014/main" id="{B3B51201-D9E5-46CA-8729-36A766BC24C8}"/>
                </a:ext>
              </a:extLst>
            </p:cNvPr>
            <p:cNvPicPr>
              <a:picLocks noChangeAspect="1"/>
            </p:cNvPicPr>
            <p:nvPr/>
          </p:nvPicPr>
          <p:blipFill>
            <a:blip r:embed="rId3"/>
            <a:stretch>
              <a:fillRect/>
            </a:stretch>
          </p:blipFill>
          <p:spPr>
            <a:xfrm>
              <a:off x="140446" y="2579064"/>
              <a:ext cx="11385177" cy="3619225"/>
            </a:xfrm>
            <a:prstGeom prst="rect">
              <a:avLst/>
            </a:prstGeom>
          </p:spPr>
        </p:pic>
        <p:sp>
          <p:nvSpPr>
            <p:cNvPr id="14" name="TextBox 13">
              <a:extLst>
                <a:ext uri="{FF2B5EF4-FFF2-40B4-BE49-F238E27FC236}">
                  <a16:creationId xmlns:a16="http://schemas.microsoft.com/office/drawing/2014/main" id="{F9BF2AEF-DBCF-452D-80E2-C3ACB713F6A5}"/>
                </a:ext>
              </a:extLst>
            </p:cNvPr>
            <p:cNvSpPr txBox="1"/>
            <p:nvPr/>
          </p:nvSpPr>
          <p:spPr>
            <a:xfrm>
              <a:off x="4673600" y="2855955"/>
              <a:ext cx="430248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 = label of the question. “Pre” means the question was asked before the election.</a:t>
              </a:r>
            </a:p>
          </p:txBody>
        </p:sp>
        <p:sp>
          <p:nvSpPr>
            <p:cNvPr id="16" name="TextBox 15">
              <a:extLst>
                <a:ext uri="{FF2B5EF4-FFF2-40B4-BE49-F238E27FC236}">
                  <a16:creationId xmlns:a16="http://schemas.microsoft.com/office/drawing/2014/main" id="{E2945F0F-C42A-4FCA-BC47-6741B1A0B7B4}"/>
                </a:ext>
              </a:extLst>
            </p:cNvPr>
            <p:cNvSpPr txBox="1"/>
            <p:nvPr/>
          </p:nvSpPr>
          <p:spPr>
            <a:xfrm>
              <a:off x="2366683" y="4050789"/>
              <a:ext cx="9729694"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$class = haven was the program used to read in the data. Creates a temporary class that allows you to turn it into a more useful “factor.” Normally would want it to say “factor” or “numeric” for an analysis</a:t>
              </a:r>
            </a:p>
          </p:txBody>
        </p:sp>
        <p:sp>
          <p:nvSpPr>
            <p:cNvPr id="17" name="TextBox 16">
              <a:extLst>
                <a:ext uri="{FF2B5EF4-FFF2-40B4-BE49-F238E27FC236}">
                  <a16:creationId xmlns:a16="http://schemas.microsoft.com/office/drawing/2014/main" id="{C97B805F-00D9-45AC-95C5-1A95EA33F5CC}"/>
                </a:ext>
              </a:extLst>
            </p:cNvPr>
            <p:cNvSpPr txBox="1"/>
            <p:nvPr/>
          </p:nvSpPr>
          <p:spPr>
            <a:xfrm>
              <a:off x="140446" y="5975785"/>
              <a:ext cx="6606988" cy="646331"/>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dirty="0">
                  <a:solidFill>
                    <a:schemeClr val="accent2">
                      <a:lumMod val="50000"/>
                    </a:schemeClr>
                  </a:solidFill>
                </a:rPr>
                <a:t>$labels = description of the variable. Combined information from datafile for numeric values and text descriptions</a:t>
              </a:r>
            </a:p>
          </p:txBody>
        </p:sp>
      </p:grpSp>
      <p:sp>
        <p:nvSpPr>
          <p:cNvPr id="18" name="Arrow: Right 17">
            <a:extLst>
              <a:ext uri="{FF2B5EF4-FFF2-40B4-BE49-F238E27FC236}">
                <a16:creationId xmlns:a16="http://schemas.microsoft.com/office/drawing/2014/main" id="{CAEB2382-03B3-442E-923B-D3BE63F6E738}"/>
              </a:ext>
            </a:extLst>
          </p:cNvPr>
          <p:cNvSpPr/>
          <p:nvPr/>
        </p:nvSpPr>
        <p:spPr>
          <a:xfrm rot="14529262">
            <a:off x="13299782" y="5903727"/>
            <a:ext cx="1013503" cy="250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852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F04C-A234-4644-88B8-597CE8872913}"/>
              </a:ext>
            </a:extLst>
          </p:cNvPr>
          <p:cNvPicPr>
            <a:picLocks noChangeAspect="1"/>
          </p:cNvPicPr>
          <p:nvPr/>
        </p:nvPicPr>
        <p:blipFill>
          <a:blip r:embed="rId3"/>
          <a:stretch>
            <a:fillRect/>
          </a:stretch>
        </p:blipFill>
        <p:spPr>
          <a:xfrm>
            <a:off x="5952564" y="2792950"/>
            <a:ext cx="5528236" cy="2534783"/>
          </a:xfrm>
          <a:prstGeom prst="rect">
            <a:avLst/>
          </a:prstGeom>
        </p:spPr>
      </p:pic>
      <p:sp>
        <p:nvSpPr>
          <p:cNvPr id="2" name="Title 1">
            <a:extLst>
              <a:ext uri="{FF2B5EF4-FFF2-40B4-BE49-F238E27FC236}">
                <a16:creationId xmlns:a16="http://schemas.microsoft.com/office/drawing/2014/main" id="{D98C559E-C460-4D0C-8516-24E5D03BDDDF}"/>
              </a:ext>
            </a:extLst>
          </p:cNvPr>
          <p:cNvSpPr>
            <a:spLocks noGrp="1"/>
          </p:cNvSpPr>
          <p:nvPr>
            <p:ph type="title"/>
          </p:nvPr>
        </p:nvSpPr>
        <p:spPr/>
        <p:txBody>
          <a:bodyPr/>
          <a:lstStyle/>
          <a:p>
            <a:r>
              <a:rPr lang="en-US" dirty="0"/>
              <a:t>Frequencies: V161115</a:t>
            </a:r>
          </a:p>
        </p:txBody>
      </p:sp>
      <p:sp>
        <p:nvSpPr>
          <p:cNvPr id="3" name="Content Placeholder 2">
            <a:extLst>
              <a:ext uri="{FF2B5EF4-FFF2-40B4-BE49-F238E27FC236}">
                <a16:creationId xmlns:a16="http://schemas.microsoft.com/office/drawing/2014/main" id="{B4F3745F-6CF8-4274-B706-E06C51AD31DB}"/>
              </a:ext>
            </a:extLst>
          </p:cNvPr>
          <p:cNvSpPr>
            <a:spLocks noGrp="1"/>
          </p:cNvSpPr>
          <p:nvPr>
            <p:ph idx="1"/>
          </p:nvPr>
        </p:nvSpPr>
        <p:spPr>
          <a:xfrm>
            <a:off x="292848" y="1785968"/>
            <a:ext cx="5772673" cy="4567019"/>
          </a:xfrm>
        </p:spPr>
        <p:txBody>
          <a:bodyPr>
            <a:normAutofit/>
          </a:bodyPr>
          <a:lstStyle/>
          <a:p>
            <a:r>
              <a:rPr lang="en-US" sz="2400" dirty="0"/>
              <a:t>&gt;  table(ANESdf$V161115)</a:t>
            </a:r>
          </a:p>
          <a:p>
            <a:pPr lvl="1"/>
            <a:r>
              <a:rPr lang="en-US" sz="2000" dirty="0"/>
              <a:t>Shows frequency of observations for each coded option</a:t>
            </a:r>
          </a:p>
          <a:p>
            <a:pPr lvl="2"/>
            <a:r>
              <a:rPr lang="en-US" sz="1600" dirty="0"/>
              <a:t>742 selected the option that was coded 1	</a:t>
            </a:r>
          </a:p>
          <a:p>
            <a:pPr lvl="2"/>
            <a:r>
              <a:rPr lang="en-US" sz="1600" dirty="0"/>
              <a:t>8 people were coded as -9. </a:t>
            </a:r>
          </a:p>
          <a:p>
            <a:r>
              <a:rPr lang="en-US" sz="2400" dirty="0"/>
              <a:t>&gt; mean(ANESdf$V161115)</a:t>
            </a:r>
          </a:p>
          <a:p>
            <a:pPr lvl="1"/>
            <a:r>
              <a:rPr lang="en-US" sz="2000" dirty="0"/>
              <a:t>R sometimes knows to use the numeric part of the label</a:t>
            </a:r>
          </a:p>
          <a:p>
            <a:pPr lvl="2"/>
            <a:r>
              <a:rPr lang="en-US" sz="1600" dirty="0"/>
              <a:t>There are better ways of data management</a:t>
            </a:r>
          </a:p>
          <a:p>
            <a:r>
              <a:rPr lang="en-US" sz="2400" dirty="0"/>
              <a:t>Is this useful? Does it tell you anything? </a:t>
            </a:r>
          </a:p>
          <a:p>
            <a:r>
              <a:rPr lang="en-US" sz="2400" dirty="0"/>
              <a:t>Only if you look at the Codebook!</a:t>
            </a:r>
          </a:p>
        </p:txBody>
      </p:sp>
      <p:sp>
        <p:nvSpPr>
          <p:cNvPr id="13" name="Arrow: Right 12">
            <a:extLst>
              <a:ext uri="{FF2B5EF4-FFF2-40B4-BE49-F238E27FC236}">
                <a16:creationId xmlns:a16="http://schemas.microsoft.com/office/drawing/2014/main" id="{137BBB6A-5B55-41F3-A5A9-DF186DAFB4AF}"/>
              </a:ext>
            </a:extLst>
          </p:cNvPr>
          <p:cNvSpPr/>
          <p:nvPr/>
        </p:nvSpPr>
        <p:spPr>
          <a:xfrm rot="17349054">
            <a:off x="6036709" y="5245016"/>
            <a:ext cx="613812" cy="3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6B55EFE-56DD-4E41-8218-6B8EECA8D232}"/>
              </a:ext>
            </a:extLst>
          </p:cNvPr>
          <p:cNvSpPr/>
          <p:nvPr/>
        </p:nvSpPr>
        <p:spPr>
          <a:xfrm rot="6409800" flipV="1">
            <a:off x="9587718" y="3418931"/>
            <a:ext cx="1790021" cy="264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BF2AEF-DBCF-452D-80E2-C3ACB713F6A5}"/>
              </a:ext>
            </a:extLst>
          </p:cNvPr>
          <p:cNvSpPr txBox="1"/>
          <p:nvPr/>
        </p:nvSpPr>
        <p:spPr>
          <a:xfrm>
            <a:off x="8211670" y="1961953"/>
            <a:ext cx="3998281"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Top row is potential responses coded as an integer.</a:t>
            </a:r>
          </a:p>
        </p:txBody>
      </p:sp>
      <p:sp>
        <p:nvSpPr>
          <p:cNvPr id="8" name="TextBox 7">
            <a:extLst>
              <a:ext uri="{FF2B5EF4-FFF2-40B4-BE49-F238E27FC236}">
                <a16:creationId xmlns:a16="http://schemas.microsoft.com/office/drawing/2014/main" id="{5256306A-67AA-4759-991B-FC40AFEC8F84}"/>
              </a:ext>
            </a:extLst>
          </p:cNvPr>
          <p:cNvSpPr txBox="1"/>
          <p:nvPr/>
        </p:nvSpPr>
        <p:spPr>
          <a:xfrm>
            <a:off x="5901766" y="5376341"/>
            <a:ext cx="6113354"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Bottom row is number of people who selected each potential response.</a:t>
            </a:r>
          </a:p>
        </p:txBody>
      </p:sp>
    </p:spTree>
    <p:extLst>
      <p:ext uri="{BB962C8B-B14F-4D97-AF65-F5344CB8AC3E}">
        <p14:creationId xmlns:p14="http://schemas.microsoft.com/office/powerpoint/2010/main" val="422212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3703-5951-4800-A8D7-2AE48F11A5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FBF384-DC94-4F2F-9AE0-C693DF642479}"/>
              </a:ext>
            </a:extLst>
          </p:cNvPr>
          <p:cNvSpPr>
            <a:spLocks noGrp="1"/>
          </p:cNvSpPr>
          <p:nvPr>
            <p:ph idx="1"/>
          </p:nvPr>
        </p:nvSpPr>
        <p:spPr/>
        <p:txBody>
          <a:bodyPr>
            <a:normAutofit fontScale="92500" lnSpcReduction="20000"/>
          </a:bodyPr>
          <a:lstStyle/>
          <a:p>
            <a:r>
              <a:rPr lang="en-US" b="0" i="0" dirty="0">
                <a:solidFill>
                  <a:srgbClr val="101010"/>
                </a:solidFill>
                <a:effectLst/>
                <a:latin typeface="PT Serif"/>
              </a:rPr>
              <a:t>Observational data: information collected without the presence of an explicit experiment—it comes from surveys, government administrative data, nonprofit service delivery, and other sources. </a:t>
            </a:r>
          </a:p>
          <a:p>
            <a:pPr lvl="1"/>
            <a:r>
              <a:rPr lang="en-US" b="0" i="0" dirty="0">
                <a:solidFill>
                  <a:srgbClr val="101010"/>
                </a:solidFill>
                <a:effectLst/>
                <a:latin typeface="PT Serif"/>
              </a:rPr>
              <a:t>Usually by obtaining and combining several datasets, researchers look for various opportunities to examine the causal effects of policy changes with statistical methods. These statistical methods, broadly called causal inference statistics (or quasi-experiments), take advantage of differences within populations, or policy changes over time and geography to estimate how effective a service or intervention is.</a:t>
            </a:r>
            <a:endParaRPr lang="en-US" dirty="0">
              <a:solidFill>
                <a:srgbClr val="101010"/>
              </a:solidFill>
              <a:latin typeface="PT Serif"/>
            </a:endParaRPr>
          </a:p>
          <a:p>
            <a:r>
              <a:rPr lang="en-US" b="0" i="0" dirty="0">
                <a:solidFill>
                  <a:srgbClr val="101010"/>
                </a:solidFill>
                <a:effectLst/>
                <a:latin typeface="PT Serif"/>
              </a:rPr>
              <a:t>While big data can offer new insights, there are important statistical differences when analyzing big data. Most notably, it is </a:t>
            </a:r>
            <a:r>
              <a:rPr lang="en-US" b="0" i="0" u="none" strike="noStrike" dirty="0">
                <a:solidFill>
                  <a:srgbClr val="DC2A2A"/>
                </a:solidFill>
                <a:effectLst/>
                <a:latin typeface="PT Serif"/>
                <a:hlinkClick r:id="rId2"/>
              </a:rPr>
              <a:t>generally harder</a:t>
            </a:r>
            <a:r>
              <a:rPr lang="en-US" b="0" i="0" dirty="0">
                <a:solidFill>
                  <a:srgbClr val="101010"/>
                </a:solidFill>
                <a:effectLst/>
                <a:latin typeface="PT Serif"/>
              </a:rPr>
              <a:t> to get data that accurately represents the whole of a population (like a country or a state). Cloud computing and modern software may easily enable analyzing multi-billion row datasets, but that makes it no easier to know who the data is relevant to. Phone records </a:t>
            </a:r>
            <a:r>
              <a:rPr lang="en-US" b="0" i="0" u="none" strike="noStrike" dirty="0">
                <a:solidFill>
                  <a:srgbClr val="DC2A2A"/>
                </a:solidFill>
                <a:effectLst/>
                <a:latin typeface="PT Serif"/>
                <a:hlinkClick r:id="rId3"/>
              </a:rPr>
              <a:t>can illuminate</a:t>
            </a:r>
            <a:r>
              <a:rPr lang="en-US" b="0" i="0" dirty="0">
                <a:solidFill>
                  <a:srgbClr val="101010"/>
                </a:solidFill>
                <a:effectLst/>
                <a:latin typeface="PT Serif"/>
              </a:rPr>
              <a:t> strategies to improve traffic patterns, but does it overlook people without mobile phones? Credit card transactions </a:t>
            </a:r>
            <a:r>
              <a:rPr lang="en-US" b="0" i="0" u="none" strike="noStrike" dirty="0">
                <a:solidFill>
                  <a:srgbClr val="DC2A2A"/>
                </a:solidFill>
                <a:effectLst/>
                <a:latin typeface="PT Serif"/>
                <a:hlinkClick r:id="rId4"/>
              </a:rPr>
              <a:t>can reveal</a:t>
            </a:r>
            <a:r>
              <a:rPr lang="en-US" b="0" i="0" dirty="0">
                <a:solidFill>
                  <a:srgbClr val="101010"/>
                </a:solidFill>
                <a:effectLst/>
                <a:latin typeface="PT Serif"/>
              </a:rPr>
              <a:t> lifestyle differences across socio-economic groups, but what could be missing without seeing cash transactions and cash-only consumers? This remains a large problem for effectively using big data that is not originally meant for social science (sometimes called “found data”). </a:t>
            </a:r>
            <a:endParaRPr lang="en-US" dirty="0"/>
          </a:p>
        </p:txBody>
      </p:sp>
    </p:spTree>
    <p:extLst>
      <p:ext uri="{BB962C8B-B14F-4D97-AF65-F5344CB8AC3E}">
        <p14:creationId xmlns:p14="http://schemas.microsoft.com/office/powerpoint/2010/main" val="36867198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42EDC3-D2E9-4B06-BF2A-20455B95E639}"/>
              </a:ext>
            </a:extLst>
          </p:cNvPr>
          <p:cNvPicPr>
            <a:picLocks noChangeAspect="1"/>
          </p:cNvPicPr>
          <p:nvPr/>
        </p:nvPicPr>
        <p:blipFill rotWithShape="1">
          <a:blip r:embed="rId5"/>
          <a:srcRect l="43156" t="1400" r="646"/>
          <a:stretch/>
        </p:blipFill>
        <p:spPr>
          <a:xfrm>
            <a:off x="6522146" y="44805"/>
            <a:ext cx="5620037" cy="6435964"/>
          </a:xfrm>
          <a:prstGeom prst="rect">
            <a:avLst/>
          </a:prstGeom>
        </p:spPr>
      </p:pic>
      <p:sp>
        <p:nvSpPr>
          <p:cNvPr id="2" name="Title 1"/>
          <p:cNvSpPr>
            <a:spLocks noGrp="1"/>
          </p:cNvSpPr>
          <p:nvPr>
            <p:ph type="title"/>
            <p:custDataLst>
              <p:tags r:id="rId2"/>
            </p:custDataLst>
          </p:nvPr>
        </p:nvSpPr>
        <p:spPr>
          <a:xfrm>
            <a:off x="157365" y="232270"/>
            <a:ext cx="9337363" cy="1001544"/>
          </a:xfrm>
        </p:spPr>
        <p:txBody>
          <a:bodyPr>
            <a:normAutofit/>
          </a:bodyPr>
          <a:lstStyle/>
          <a:p>
            <a:r>
              <a:rPr lang="en-US" dirty="0"/>
              <a:t>Example from a codebook:</a:t>
            </a:r>
          </a:p>
        </p:txBody>
      </p:sp>
      <p:sp>
        <p:nvSpPr>
          <p:cNvPr id="6" name="Content Placeholder 5">
            <a:extLst>
              <a:ext uri="{FF2B5EF4-FFF2-40B4-BE49-F238E27FC236}">
                <a16:creationId xmlns:a16="http://schemas.microsoft.com/office/drawing/2014/main" id="{4B840DBD-EE81-454A-B01C-83D7C897ECC8}"/>
              </a:ext>
            </a:extLst>
          </p:cNvPr>
          <p:cNvSpPr>
            <a:spLocks noGrp="1"/>
          </p:cNvSpPr>
          <p:nvPr>
            <p:ph idx="1"/>
          </p:nvPr>
        </p:nvSpPr>
        <p:spPr>
          <a:xfrm>
            <a:off x="375782" y="1796209"/>
            <a:ext cx="6682635" cy="4684560"/>
          </a:xfrm>
          <a:noFill/>
        </p:spPr>
        <p:txBody>
          <a:bodyPr>
            <a:normAutofit lnSpcReduction="10000"/>
          </a:bodyPr>
          <a:lstStyle/>
          <a:p>
            <a:r>
              <a:rPr lang="en-US" sz="3200" dirty="0"/>
              <a:t>In this case, you would want to recode    -8 and -9 as missing values </a:t>
            </a:r>
          </a:p>
          <a:p>
            <a:pPr lvl="1"/>
            <a:r>
              <a:rPr lang="en-US" sz="2800" dirty="0"/>
              <a:t>When you import a file (depending on the file type), it prompts you with an NA blank box</a:t>
            </a:r>
          </a:p>
          <a:p>
            <a:pPr lvl="1"/>
            <a:r>
              <a:rPr lang="en-US" sz="2800" dirty="0"/>
              <a:t>You can enter the values that you want to become “missing” for entire dataset</a:t>
            </a:r>
          </a:p>
          <a:p>
            <a:pPr lvl="1"/>
            <a:r>
              <a:rPr lang="en-US" sz="2800" dirty="0"/>
              <a:t>This is not always an option</a:t>
            </a:r>
          </a:p>
          <a:p>
            <a:pPr lvl="2"/>
            <a:r>
              <a:rPr lang="en-US" sz="2400" dirty="0"/>
              <a:t>Messy data, different file types, etc.</a:t>
            </a:r>
          </a:p>
          <a:p>
            <a:pPr marL="201168" lvl="1" indent="0">
              <a:buNone/>
            </a:pPr>
            <a:endParaRPr lang="en-US" sz="2800" dirty="0"/>
          </a:p>
          <a:p>
            <a:pPr marL="201168" lvl="1" indent="0">
              <a:buNone/>
            </a:pPr>
            <a:r>
              <a:rPr lang="en-US" sz="2800" dirty="0"/>
              <a:t>Can also do with code commands</a:t>
            </a:r>
          </a:p>
        </p:txBody>
      </p:sp>
    </p:spTree>
    <p:custDataLst>
      <p:tags r:id="rId1"/>
    </p:custDataLst>
    <p:extLst>
      <p:ext uri="{BB962C8B-B14F-4D97-AF65-F5344CB8AC3E}">
        <p14:creationId xmlns:p14="http://schemas.microsoft.com/office/powerpoint/2010/main" val="1029144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93463" y="310591"/>
            <a:ext cx="11468268" cy="960801"/>
          </a:xfrm>
        </p:spPr>
        <p:txBody>
          <a:bodyPr>
            <a:normAutofit fontScale="90000"/>
          </a:bodyPr>
          <a:lstStyle/>
          <a:p>
            <a:r>
              <a:rPr lang="en-US" dirty="0"/>
              <a:t>Which responses are coded as missing for V161115?</a:t>
            </a:r>
          </a:p>
        </p:txBody>
      </p:sp>
      <p:sp>
        <p:nvSpPr>
          <p:cNvPr id="3" name="Content Placeholder 2"/>
          <p:cNvSpPr>
            <a:spLocks noGrp="1"/>
          </p:cNvSpPr>
          <p:nvPr>
            <p:ph idx="1"/>
            <p:custDataLst>
              <p:tags r:id="rId3"/>
            </p:custDataLst>
          </p:nvPr>
        </p:nvSpPr>
        <p:spPr>
          <a:xfrm>
            <a:off x="613546" y="1866378"/>
            <a:ext cx="10628564" cy="4440477"/>
          </a:xfrm>
        </p:spPr>
        <p:txBody>
          <a:bodyPr>
            <a:normAutofit/>
          </a:bodyPr>
          <a:lstStyle/>
          <a:p>
            <a:r>
              <a:rPr lang="en-US" sz="2800" dirty="0"/>
              <a:t>How else can you figure out if there are missing values for different variables?</a:t>
            </a:r>
          </a:p>
          <a:p>
            <a:pPr lvl="1"/>
            <a:r>
              <a:rPr lang="en-US" sz="2600" dirty="0"/>
              <a:t>THE CODEBOOK! --&gt; V161115 says that -9 is for “Refused” aka Missing</a:t>
            </a:r>
          </a:p>
          <a:p>
            <a:pPr lvl="1"/>
            <a:endParaRPr lang="en-US" sz="2800" dirty="0"/>
          </a:p>
          <a:p>
            <a:r>
              <a:rPr lang="en-US" sz="2800" dirty="0"/>
              <a:t>Scroll through the </a:t>
            </a:r>
            <a:r>
              <a:rPr lang="en-US" sz="2800" dirty="0" err="1"/>
              <a:t>data.frame</a:t>
            </a:r>
            <a:r>
              <a:rPr lang="en-US" sz="2800" dirty="0"/>
              <a:t> in the Viewer </a:t>
            </a:r>
          </a:p>
          <a:p>
            <a:pPr lvl="1"/>
            <a:r>
              <a:rPr lang="en-US" sz="2600" i="1" dirty="0"/>
              <a:t>Click on View&gt; Show Viewer  if it isn’t already open</a:t>
            </a:r>
          </a:p>
          <a:p>
            <a:pPr lvl="1"/>
            <a:endParaRPr lang="en-US" sz="2600" i="1" dirty="0"/>
          </a:p>
          <a:p>
            <a:pPr lvl="1"/>
            <a:r>
              <a:rPr lang="en-US" sz="2800" dirty="0"/>
              <a:t>Do you see 0’s, negative numbers, weirdly large numbers, or NA’s?</a:t>
            </a:r>
          </a:p>
          <a:p>
            <a:pPr lvl="2"/>
            <a:r>
              <a:rPr lang="en-US" sz="2400" dirty="0"/>
              <a:t>If you see NA’s, that is good! </a:t>
            </a:r>
          </a:p>
          <a:p>
            <a:pPr lvl="2"/>
            <a:r>
              <a:rPr lang="en-US" sz="2400" dirty="0"/>
              <a:t>If you see 99, -9, -8, etc., these need to be coded as missing</a:t>
            </a:r>
          </a:p>
        </p:txBody>
      </p:sp>
    </p:spTree>
    <p:custDataLst>
      <p:tags r:id="rId1"/>
    </p:custDataLst>
    <p:extLst>
      <p:ext uri="{BB962C8B-B14F-4D97-AF65-F5344CB8AC3E}">
        <p14:creationId xmlns:p14="http://schemas.microsoft.com/office/powerpoint/2010/main" val="135143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A0DF-B6AF-4142-AE35-3C7100BAA1AA}"/>
              </a:ext>
            </a:extLst>
          </p:cNvPr>
          <p:cNvSpPr>
            <a:spLocks noGrp="1"/>
          </p:cNvSpPr>
          <p:nvPr>
            <p:ph type="title"/>
          </p:nvPr>
        </p:nvSpPr>
        <p:spPr>
          <a:xfrm>
            <a:off x="1913565" y="-171450"/>
            <a:ext cx="8969285" cy="907248"/>
          </a:xfrm>
        </p:spPr>
        <p:txBody>
          <a:bodyPr>
            <a:normAutofit/>
          </a:bodyPr>
          <a:lstStyle/>
          <a:p>
            <a:r>
              <a:rPr lang="en-US" dirty="0"/>
              <a:t>Reverse Coding and Change Scale</a:t>
            </a:r>
          </a:p>
        </p:txBody>
      </p:sp>
      <p:sp>
        <p:nvSpPr>
          <p:cNvPr id="4" name="Content Placeholder 2">
            <a:extLst>
              <a:ext uri="{FF2B5EF4-FFF2-40B4-BE49-F238E27FC236}">
                <a16:creationId xmlns:a16="http://schemas.microsoft.com/office/drawing/2014/main" id="{4A18F024-801B-4F40-87FD-AF1A80A46F10}"/>
              </a:ext>
            </a:extLst>
          </p:cNvPr>
          <p:cNvSpPr txBox="1">
            <a:spLocks/>
          </p:cNvSpPr>
          <p:nvPr/>
        </p:nvSpPr>
        <p:spPr>
          <a:xfrm>
            <a:off x="259495" y="735798"/>
            <a:ext cx="5728555" cy="5290352"/>
          </a:xfrm>
          <a:prstGeom prst="rect">
            <a:avLst/>
          </a:prstGeom>
          <a:ln w="38100">
            <a:solidFill>
              <a:schemeClr val="accent1"/>
            </a:solidFill>
          </a:ln>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SzTx/>
              <a:buFont typeface="Calibri" panose="020F0502020204030204" pitchFamily="34" charset="0"/>
              <a:buNone/>
              <a:defRPr sz="2500"/>
            </a:pPr>
            <a:r>
              <a:rPr lang="en-US" sz="11200" dirty="0"/>
              <a:t>Reverse direction to be more sensible, </a:t>
            </a:r>
            <a:br>
              <a:rPr lang="en-US" sz="11200" dirty="0"/>
            </a:br>
            <a:r>
              <a:rPr lang="en-US" sz="11200" dirty="0"/>
              <a:t>“lowest” value = 0</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b="1" dirty="0"/>
              <a:t>Want:</a:t>
            </a:r>
          </a:p>
          <a:p>
            <a:pPr>
              <a:lnSpc>
                <a:spcPct val="120000"/>
              </a:lnSpc>
              <a:spcBef>
                <a:spcPts val="0"/>
              </a:spcBef>
              <a:spcAft>
                <a:spcPts val="0"/>
              </a:spcAft>
              <a:defRPr sz="2500"/>
            </a:pPr>
            <a:r>
              <a:rPr lang="en-US" sz="8000" dirty="0"/>
              <a:t>Poor = 0</a:t>
            </a:r>
          </a:p>
          <a:p>
            <a:pPr>
              <a:lnSpc>
                <a:spcPct val="120000"/>
              </a:lnSpc>
              <a:spcBef>
                <a:spcPts val="0"/>
              </a:spcBef>
              <a:spcAft>
                <a:spcPts val="0"/>
              </a:spcAft>
              <a:defRPr sz="2500"/>
            </a:pPr>
            <a:r>
              <a:rPr lang="en-US" sz="8000" dirty="0"/>
              <a:t>Fair = 1</a:t>
            </a:r>
          </a:p>
          <a:p>
            <a:pPr>
              <a:lnSpc>
                <a:spcPct val="120000"/>
              </a:lnSpc>
              <a:spcBef>
                <a:spcPts val="0"/>
              </a:spcBef>
              <a:spcAft>
                <a:spcPts val="0"/>
              </a:spcAft>
              <a:defRPr sz="2500"/>
            </a:pPr>
            <a:r>
              <a:rPr lang="en-US" sz="8000" dirty="0"/>
              <a:t>Good = 2</a:t>
            </a:r>
          </a:p>
          <a:p>
            <a:pPr>
              <a:lnSpc>
                <a:spcPct val="120000"/>
              </a:lnSpc>
              <a:spcBef>
                <a:spcPts val="0"/>
              </a:spcBef>
              <a:spcAft>
                <a:spcPts val="0"/>
              </a:spcAft>
              <a:defRPr sz="2500"/>
            </a:pPr>
            <a:r>
              <a:rPr lang="en-US" sz="8000" dirty="0"/>
              <a:t>Very Good = 3</a:t>
            </a:r>
          </a:p>
          <a:p>
            <a:pPr>
              <a:lnSpc>
                <a:spcPct val="120000"/>
              </a:lnSpc>
              <a:spcBef>
                <a:spcPts val="0"/>
              </a:spcBef>
              <a:spcAft>
                <a:spcPts val="0"/>
              </a:spcAft>
              <a:defRPr sz="2500"/>
            </a:pPr>
            <a:r>
              <a:rPr lang="en-US" sz="8000" dirty="0"/>
              <a:t>Excellent = 4</a:t>
            </a:r>
          </a:p>
          <a:p>
            <a:pPr>
              <a:lnSpc>
                <a:spcPct val="120000"/>
              </a:lnSpc>
              <a:spcBef>
                <a:spcPts val="0"/>
              </a:spcBef>
              <a:spcAft>
                <a:spcPts val="0"/>
              </a:spcAft>
              <a:defRPr sz="2500"/>
            </a:pPr>
            <a:endParaRPr lang="en-US" sz="8000" dirty="0"/>
          </a:p>
          <a:p>
            <a:pPr>
              <a:lnSpc>
                <a:spcPct val="120000"/>
              </a:lnSpc>
              <a:spcBef>
                <a:spcPts val="0"/>
              </a:spcBef>
              <a:spcAft>
                <a:spcPts val="0"/>
              </a:spcAft>
              <a:defRPr sz="2500"/>
            </a:pPr>
            <a:r>
              <a:rPr lang="en-US" sz="8000" dirty="0"/>
              <a:t>Absolute value of (1 – variable options)</a:t>
            </a:r>
          </a:p>
          <a:p>
            <a:pPr>
              <a:lnSpc>
                <a:spcPct val="120000"/>
              </a:lnSpc>
              <a:spcBef>
                <a:spcPts val="0"/>
              </a:spcBef>
              <a:spcAft>
                <a:spcPts val="0"/>
              </a:spcAft>
              <a:defRPr sz="2500"/>
            </a:pPr>
            <a:r>
              <a:rPr lang="en-US" sz="8000" dirty="0"/>
              <a:t>|1-5| = 4 = Excellent</a:t>
            </a:r>
          </a:p>
          <a:p>
            <a:pPr>
              <a:lnSpc>
                <a:spcPct val="120000"/>
              </a:lnSpc>
              <a:spcBef>
                <a:spcPts val="0"/>
              </a:spcBef>
              <a:spcAft>
                <a:spcPts val="0"/>
              </a:spcAft>
              <a:defRPr sz="2500"/>
            </a:pPr>
            <a:r>
              <a:rPr lang="en-US" sz="8000" dirty="0"/>
              <a:t>|1-4| = 3</a:t>
            </a:r>
          </a:p>
          <a:p>
            <a:pPr>
              <a:lnSpc>
                <a:spcPct val="120000"/>
              </a:lnSpc>
              <a:spcBef>
                <a:spcPts val="0"/>
              </a:spcBef>
              <a:spcAft>
                <a:spcPts val="0"/>
              </a:spcAft>
              <a:defRPr sz="2500"/>
            </a:pPr>
            <a:r>
              <a:rPr lang="en-US" sz="8000" dirty="0"/>
              <a:t>|1-3| = 2</a:t>
            </a:r>
          </a:p>
          <a:p>
            <a:pPr>
              <a:lnSpc>
                <a:spcPct val="120000"/>
              </a:lnSpc>
              <a:spcBef>
                <a:spcPts val="0"/>
              </a:spcBef>
              <a:spcAft>
                <a:spcPts val="0"/>
              </a:spcAft>
              <a:defRPr sz="2500"/>
            </a:pPr>
            <a:r>
              <a:rPr lang="en-US" sz="8000" dirty="0"/>
              <a:t>|1-2| = 1</a:t>
            </a:r>
          </a:p>
          <a:p>
            <a:pPr>
              <a:lnSpc>
                <a:spcPct val="120000"/>
              </a:lnSpc>
              <a:spcBef>
                <a:spcPts val="0"/>
              </a:spcBef>
              <a:spcAft>
                <a:spcPts val="0"/>
              </a:spcAft>
              <a:defRPr sz="2500"/>
            </a:pPr>
            <a:r>
              <a:rPr lang="en-US" sz="8000" dirty="0"/>
              <a:t>|1-1| = 0 = Poor</a:t>
            </a:r>
            <a:endParaRPr lang="en-US" sz="4800" dirty="0"/>
          </a:p>
        </p:txBody>
      </p:sp>
      <p:sp>
        <p:nvSpPr>
          <p:cNvPr id="5" name="Content Placeholder 2">
            <a:extLst>
              <a:ext uri="{FF2B5EF4-FFF2-40B4-BE49-F238E27FC236}">
                <a16:creationId xmlns:a16="http://schemas.microsoft.com/office/drawing/2014/main" id="{B76D4E03-7B32-428D-9E71-34B360D6AD22}"/>
              </a:ext>
            </a:extLst>
          </p:cNvPr>
          <p:cNvSpPr txBox="1"/>
          <p:nvPr/>
        </p:nvSpPr>
        <p:spPr>
          <a:xfrm>
            <a:off x="6400800" y="735798"/>
            <a:ext cx="5531705" cy="5290351"/>
          </a:xfrm>
          <a:prstGeom prst="rect">
            <a:avLst/>
          </a:prstGeom>
          <a:ln w="381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p>
            <a:pPr algn="ctr">
              <a:spcBef>
                <a:spcPts val="1000"/>
              </a:spcBef>
              <a:defRPr sz="2800"/>
            </a:pPr>
            <a:r>
              <a:rPr sz="3000" dirty="0"/>
              <a:t>Reverse</a:t>
            </a:r>
            <a:r>
              <a:rPr lang="en-US" sz="3000" dirty="0"/>
              <a:t>d</a:t>
            </a:r>
            <a:r>
              <a:rPr sz="3000" dirty="0"/>
              <a:t> direction and change scale to range from 0 to 1</a:t>
            </a:r>
          </a:p>
          <a:p>
            <a:pPr marL="228600" indent="-228600">
              <a:spcBef>
                <a:spcPts val="1000"/>
              </a:spcBef>
              <a:buSzPct val="100000"/>
              <a:buFont typeface="Arial"/>
              <a:buChar char="•"/>
              <a:defRPr sz="2800"/>
            </a:pPr>
            <a:endParaRPr lang="en-US" sz="2400" dirty="0"/>
          </a:p>
          <a:p>
            <a:pPr marL="228600" indent="-228600">
              <a:spcBef>
                <a:spcPts val="1000"/>
              </a:spcBef>
              <a:buSzPct val="100000"/>
              <a:buFont typeface="Arial"/>
              <a:buChar char="•"/>
              <a:defRPr sz="2800"/>
            </a:pPr>
            <a:r>
              <a:rPr lang="en-US" sz="2400" dirty="0"/>
              <a:t>Poor </a:t>
            </a:r>
            <a:r>
              <a:rPr sz="2400" dirty="0"/>
              <a:t>=</a:t>
            </a:r>
            <a:r>
              <a:rPr lang="en-US" sz="2400" dirty="0"/>
              <a:t> </a:t>
            </a:r>
            <a:r>
              <a:rPr sz="2400" dirty="0"/>
              <a:t>0</a:t>
            </a:r>
            <a:r>
              <a:rPr lang="en-US" sz="2400" dirty="0"/>
              <a:t>/4 = 0</a:t>
            </a:r>
            <a:endParaRPr sz="2400" dirty="0"/>
          </a:p>
          <a:p>
            <a:pPr marL="228600" indent="-228600">
              <a:spcBef>
                <a:spcPts val="1000"/>
              </a:spcBef>
              <a:buSzPct val="100000"/>
              <a:buFont typeface="Arial"/>
              <a:buChar char="•"/>
              <a:defRPr sz="2800"/>
            </a:pPr>
            <a:r>
              <a:rPr lang="en-US" sz="2400" dirty="0"/>
              <a:t>Fair </a:t>
            </a:r>
            <a:r>
              <a:rPr sz="2400" dirty="0"/>
              <a:t>=</a:t>
            </a:r>
            <a:r>
              <a:rPr lang="en-US" sz="2400" dirty="0"/>
              <a:t> 1/4 </a:t>
            </a:r>
            <a:r>
              <a:rPr sz="2400" dirty="0"/>
              <a:t>=</a:t>
            </a:r>
            <a:r>
              <a:rPr lang="en-US" sz="2400" dirty="0"/>
              <a:t> </a:t>
            </a:r>
            <a:r>
              <a:rPr sz="2400" dirty="0"/>
              <a:t>.</a:t>
            </a:r>
            <a:r>
              <a:rPr lang="en-US" sz="2400" dirty="0"/>
              <a:t>25</a:t>
            </a:r>
            <a:endParaRPr sz="2400" dirty="0"/>
          </a:p>
          <a:p>
            <a:pPr marL="228600" indent="-228600">
              <a:spcBef>
                <a:spcPts val="1000"/>
              </a:spcBef>
              <a:buSzPct val="100000"/>
              <a:buFont typeface="Arial"/>
              <a:buChar char="•"/>
              <a:defRPr sz="2800"/>
            </a:pPr>
            <a:r>
              <a:rPr lang="en-US" sz="2400" dirty="0"/>
              <a:t>Good </a:t>
            </a:r>
            <a:r>
              <a:rPr sz="2400" dirty="0"/>
              <a:t>=</a:t>
            </a:r>
            <a:r>
              <a:rPr lang="en-US" sz="2400" dirty="0"/>
              <a:t> 2/4 =  </a:t>
            </a:r>
            <a:r>
              <a:rPr sz="2400" dirty="0"/>
              <a:t>.</a:t>
            </a:r>
            <a:r>
              <a:rPr lang="en-US" sz="2400" dirty="0"/>
              <a:t>50</a:t>
            </a:r>
            <a:endParaRPr sz="2400" dirty="0"/>
          </a:p>
          <a:p>
            <a:pPr marL="228600" indent="-228600">
              <a:spcBef>
                <a:spcPts val="1000"/>
              </a:spcBef>
              <a:buSzPct val="100000"/>
              <a:buFont typeface="Arial"/>
              <a:buChar char="•"/>
              <a:defRPr sz="2800"/>
            </a:pPr>
            <a:r>
              <a:rPr lang="en-US" sz="2400" dirty="0"/>
              <a:t>Very Good </a:t>
            </a:r>
            <a:r>
              <a:rPr sz="2400" dirty="0"/>
              <a:t>=</a:t>
            </a:r>
            <a:r>
              <a:rPr lang="en-US" sz="2400" dirty="0"/>
              <a:t> 3/4 = .75</a:t>
            </a:r>
          </a:p>
          <a:p>
            <a:pPr marL="228600" indent="-228600">
              <a:spcBef>
                <a:spcPts val="1000"/>
              </a:spcBef>
              <a:buSzPct val="100000"/>
              <a:buFont typeface="Arial"/>
              <a:buChar char="•"/>
              <a:defRPr sz="2800"/>
            </a:pPr>
            <a:r>
              <a:rPr lang="en-US" sz="2400" dirty="0"/>
              <a:t>Excellent = 4/4 = 1 </a:t>
            </a:r>
          </a:p>
          <a:p>
            <a:pPr marL="228600" indent="-228600">
              <a:spcBef>
                <a:spcPts val="1000"/>
              </a:spcBef>
              <a:buSzPct val="100000"/>
              <a:buFont typeface="Arial"/>
              <a:buChar char="•"/>
              <a:defRPr sz="2800"/>
            </a:pPr>
            <a:endParaRPr lang="en-US" sz="2400" dirty="0"/>
          </a:p>
          <a:p>
            <a:pPr>
              <a:spcBef>
                <a:spcPts val="1000"/>
              </a:spcBef>
              <a:buSzPct val="100000"/>
              <a:defRPr sz="2800"/>
            </a:pPr>
            <a:r>
              <a:rPr lang="en-US" sz="2400" b="1" dirty="0"/>
              <a:t>R code would be:</a:t>
            </a:r>
          </a:p>
          <a:p>
            <a:pPr>
              <a:spcBef>
                <a:spcPts val="1000"/>
              </a:spcBef>
              <a:buSzPct val="100000"/>
              <a:defRPr sz="2800"/>
            </a:pPr>
            <a:r>
              <a:rPr lang="en-US" sz="2400" dirty="0" err="1"/>
              <a:t>usefulVariable</a:t>
            </a:r>
            <a:r>
              <a:rPr lang="en-US" sz="2400" dirty="0"/>
              <a:t> </a:t>
            </a:r>
            <a:br>
              <a:rPr lang="en-US" sz="2400" dirty="0"/>
            </a:br>
            <a:r>
              <a:rPr lang="en-US" sz="2400" dirty="0"/>
              <a:t>	&lt;- abs((1-numericVariable)/4)</a:t>
            </a:r>
          </a:p>
        </p:txBody>
      </p:sp>
      <p:sp>
        <p:nvSpPr>
          <p:cNvPr id="7" name="Content Placeholder 2">
            <a:extLst>
              <a:ext uri="{FF2B5EF4-FFF2-40B4-BE49-F238E27FC236}">
                <a16:creationId xmlns:a16="http://schemas.microsoft.com/office/drawing/2014/main" id="{DDEA3B57-6D2C-44A0-923D-8E76AC48511C}"/>
              </a:ext>
            </a:extLst>
          </p:cNvPr>
          <p:cNvSpPr txBox="1"/>
          <p:nvPr/>
        </p:nvSpPr>
        <p:spPr>
          <a:xfrm>
            <a:off x="3061607" y="4555444"/>
            <a:ext cx="5836505" cy="1804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indent="51435">
              <a:lnSpc>
                <a:spcPct val="90000"/>
              </a:lnSpc>
              <a:spcBef>
                <a:spcPts val="1000"/>
              </a:spcBef>
              <a:defRPr sz="2800"/>
            </a:pPr>
            <a:endParaRPr dirty="0"/>
          </a:p>
        </p:txBody>
      </p:sp>
    </p:spTree>
    <p:extLst>
      <p:ext uri="{BB962C8B-B14F-4D97-AF65-F5344CB8AC3E}">
        <p14:creationId xmlns:p14="http://schemas.microsoft.com/office/powerpoint/2010/main" val="392343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5443-D304-4735-A920-861F3A29D0AA}"/>
              </a:ext>
            </a:extLst>
          </p:cNvPr>
          <p:cNvSpPr>
            <a:spLocks noGrp="1"/>
          </p:cNvSpPr>
          <p:nvPr>
            <p:ph type="title"/>
          </p:nvPr>
        </p:nvSpPr>
        <p:spPr>
          <a:xfrm>
            <a:off x="301413" y="295945"/>
            <a:ext cx="11890587" cy="1450757"/>
          </a:xfrm>
        </p:spPr>
        <p:txBody>
          <a:bodyPr>
            <a:normAutofit/>
          </a:bodyPr>
          <a:lstStyle/>
          <a:p>
            <a:r>
              <a:rPr lang="en-US" dirty="0"/>
              <a:t>What’s the problem with this coding?</a:t>
            </a:r>
          </a:p>
        </p:txBody>
      </p:sp>
      <p:sp>
        <p:nvSpPr>
          <p:cNvPr id="3" name="Content Placeholder 2">
            <a:extLst>
              <a:ext uri="{FF2B5EF4-FFF2-40B4-BE49-F238E27FC236}">
                <a16:creationId xmlns:a16="http://schemas.microsoft.com/office/drawing/2014/main" id="{9D8D2E44-DED4-4D2C-B065-DD6881231CC7}"/>
              </a:ext>
            </a:extLst>
          </p:cNvPr>
          <p:cNvSpPr>
            <a:spLocks noGrp="1"/>
          </p:cNvSpPr>
          <p:nvPr>
            <p:ph idx="1"/>
          </p:nvPr>
        </p:nvSpPr>
        <p:spPr>
          <a:xfrm>
            <a:off x="262255" y="1845734"/>
            <a:ext cx="5624196" cy="4623892"/>
          </a:xfrm>
        </p:spPr>
        <p:txBody>
          <a:bodyPr>
            <a:normAutofit/>
          </a:bodyPr>
          <a:lstStyle/>
          <a:p>
            <a:pPr>
              <a:buFont typeface="Wingdings" panose="05000000000000000000" pitchFamily="2" charset="2"/>
              <a:buChar char="q"/>
            </a:pPr>
            <a:r>
              <a:rPr lang="en-US" sz="2800" dirty="0"/>
              <a:t> It has “refused” coded as -9</a:t>
            </a:r>
          </a:p>
          <a:p>
            <a:pPr lvl="1">
              <a:buFont typeface="Wingdings" panose="05000000000000000000" pitchFamily="2" charset="2"/>
              <a:buChar char="q"/>
            </a:pPr>
            <a:r>
              <a:rPr lang="en-US" sz="2400" dirty="0"/>
              <a:t>-9 </a:t>
            </a:r>
            <a:r>
              <a:rPr lang="en-US" sz="2400" dirty="0">
                <a:sym typeface="Wingdings" panose="05000000000000000000" pitchFamily="2" charset="2"/>
              </a:rPr>
              <a:t> NA</a:t>
            </a:r>
            <a:endParaRPr lang="en-US" sz="2400" dirty="0"/>
          </a:p>
          <a:p>
            <a:pPr>
              <a:buFont typeface="Wingdings" panose="05000000000000000000" pitchFamily="2" charset="2"/>
              <a:buChar char="q"/>
            </a:pPr>
            <a:r>
              <a:rPr lang="en-US" sz="2800" dirty="0"/>
              <a:t> Responses are 1- 5</a:t>
            </a:r>
          </a:p>
          <a:p>
            <a:pPr lvl="1">
              <a:buFont typeface="Wingdings" panose="05000000000000000000" pitchFamily="2" charset="2"/>
              <a:buChar char="q"/>
            </a:pPr>
            <a:r>
              <a:rPr lang="en-US" sz="2400" dirty="0"/>
              <a:t>Want 0-1 for analysis</a:t>
            </a:r>
          </a:p>
          <a:p>
            <a:pPr>
              <a:buFont typeface="Wingdings" panose="05000000000000000000" pitchFamily="2" charset="2"/>
              <a:buChar char="q"/>
            </a:pPr>
            <a:r>
              <a:rPr lang="en-US" sz="2800" dirty="0"/>
              <a:t> Want scores to be from “low” to “high”</a:t>
            </a:r>
          </a:p>
          <a:p>
            <a:pPr lvl="1">
              <a:buFont typeface="Wingdings" panose="05000000000000000000" pitchFamily="2" charset="2"/>
              <a:buChar char="q"/>
            </a:pPr>
            <a:r>
              <a:rPr lang="en-US" sz="2400" dirty="0"/>
              <a:t>Flip order of responses</a:t>
            </a:r>
          </a:p>
          <a:p>
            <a:pPr marL="0" indent="0" algn="ctr">
              <a:buNone/>
            </a:pPr>
            <a:r>
              <a:rPr lang="en-US" sz="2800" b="1" dirty="0"/>
              <a:t>       Should end up with a scale of Poor (0) to Excellent (1)</a:t>
            </a:r>
          </a:p>
        </p:txBody>
      </p:sp>
      <p:pic>
        <p:nvPicPr>
          <p:cNvPr id="4" name="Picture 3">
            <a:extLst>
              <a:ext uri="{FF2B5EF4-FFF2-40B4-BE49-F238E27FC236}">
                <a16:creationId xmlns:a16="http://schemas.microsoft.com/office/drawing/2014/main" id="{2A34D6E3-2D59-4144-A201-91238A54B4AB}"/>
              </a:ext>
            </a:extLst>
          </p:cNvPr>
          <p:cNvPicPr>
            <a:picLocks noChangeAspect="1"/>
          </p:cNvPicPr>
          <p:nvPr/>
        </p:nvPicPr>
        <p:blipFill>
          <a:blip r:embed="rId3"/>
          <a:stretch>
            <a:fillRect/>
          </a:stretch>
        </p:blipFill>
        <p:spPr>
          <a:xfrm>
            <a:off x="5886451" y="1746702"/>
            <a:ext cx="6330034" cy="5111298"/>
          </a:xfrm>
          <a:prstGeom prst="rect">
            <a:avLst/>
          </a:prstGeom>
        </p:spPr>
      </p:pic>
    </p:spTree>
    <p:extLst>
      <p:ext uri="{BB962C8B-B14F-4D97-AF65-F5344CB8AC3E}">
        <p14:creationId xmlns:p14="http://schemas.microsoft.com/office/powerpoint/2010/main" val="14170807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Aesthetics  </a:t>
            </a:r>
          </a:p>
        </p:txBody>
      </p:sp>
      <p:sp>
        <p:nvSpPr>
          <p:cNvPr id="3" name="Rectangle 2">
            <a:extLst>
              <a:ext uri="{FF2B5EF4-FFF2-40B4-BE49-F238E27FC236}">
                <a16:creationId xmlns:a16="http://schemas.microsoft.com/office/drawing/2014/main" id="{38829861-85F7-4DA8-9A73-93C602D692C9}"/>
              </a:ext>
            </a:extLst>
          </p:cNvPr>
          <p:cNvSpPr/>
          <p:nvPr/>
        </p:nvSpPr>
        <p:spPr>
          <a:xfrm>
            <a:off x="363255" y="1803748"/>
            <a:ext cx="10977845" cy="4154984"/>
          </a:xfrm>
          <a:prstGeom prst="rect">
            <a:avLst/>
          </a:prstGeom>
        </p:spPr>
        <p:txBody>
          <a:bodyPr wrap="square">
            <a:spAutoFit/>
          </a:bodyPr>
          <a:lstStyle/>
          <a:p>
            <a:r>
              <a:rPr lang="en-US" sz="2400" dirty="0"/>
              <a:t># Run variable frequency</a:t>
            </a:r>
          </a:p>
          <a:p>
            <a:r>
              <a:rPr lang="en-US" sz="2400" dirty="0"/>
              <a:t>&gt; table(ANESvalues$V161115)    </a:t>
            </a:r>
          </a:p>
          <a:p>
            <a:r>
              <a:rPr lang="en-US" sz="2400" dirty="0"/>
              <a:t>  	#without labels</a:t>
            </a:r>
          </a:p>
          <a:p>
            <a:endParaRPr lang="en-US" sz="2400" dirty="0"/>
          </a:p>
          <a:p>
            <a:r>
              <a:rPr lang="en-US" sz="2400" dirty="0"/>
              <a:t>&gt;     </a:t>
            </a:r>
            <a:r>
              <a:rPr lang="en-US" sz="2400" dirty="0" err="1"/>
              <a:t>ANESvalues$healthy</a:t>
            </a:r>
            <a:r>
              <a:rPr lang="en-US" sz="2400" dirty="0"/>
              <a:t> &lt;- recode(ANESvalues$V161115, "5='1.Poor';4='2.Fair';3='3.Good';2='4.Very Good';1='5.Excellent';else=NA")</a:t>
            </a:r>
          </a:p>
          <a:p>
            <a:r>
              <a:rPr lang="en-US" sz="2400" dirty="0"/>
              <a:t>	#recode from low to high</a:t>
            </a:r>
          </a:p>
          <a:p>
            <a:r>
              <a:rPr lang="en-US" sz="2400" dirty="0"/>
              <a:t>	# -8 and -9 recoded as NA</a:t>
            </a:r>
          </a:p>
          <a:p>
            <a:endParaRPr lang="en-US" sz="2400" dirty="0"/>
          </a:p>
          <a:p>
            <a:endParaRPr lang="en-US" sz="2400" dirty="0"/>
          </a:p>
          <a:p>
            <a:r>
              <a:rPr lang="en-US" sz="2400" dirty="0"/>
              <a:t> </a:t>
            </a:r>
          </a:p>
        </p:txBody>
      </p:sp>
      <p:pic>
        <p:nvPicPr>
          <p:cNvPr id="4" name="Picture 3">
            <a:extLst>
              <a:ext uri="{FF2B5EF4-FFF2-40B4-BE49-F238E27FC236}">
                <a16:creationId xmlns:a16="http://schemas.microsoft.com/office/drawing/2014/main" id="{FBCE0EA2-1233-453F-B3D6-506B9476A709}"/>
              </a:ext>
            </a:extLst>
          </p:cNvPr>
          <p:cNvPicPr>
            <a:picLocks noChangeAspect="1"/>
          </p:cNvPicPr>
          <p:nvPr/>
        </p:nvPicPr>
        <p:blipFill>
          <a:blip r:embed="rId5"/>
          <a:stretch>
            <a:fillRect/>
          </a:stretch>
        </p:blipFill>
        <p:spPr>
          <a:xfrm>
            <a:off x="6627170" y="1649673"/>
            <a:ext cx="5084183" cy="1387845"/>
          </a:xfrm>
          <a:prstGeom prst="rect">
            <a:avLst/>
          </a:prstGeom>
        </p:spPr>
      </p:pic>
      <p:pic>
        <p:nvPicPr>
          <p:cNvPr id="5" name="Picture 4">
            <a:extLst>
              <a:ext uri="{FF2B5EF4-FFF2-40B4-BE49-F238E27FC236}">
                <a16:creationId xmlns:a16="http://schemas.microsoft.com/office/drawing/2014/main" id="{872F0A10-464D-4DE3-B610-B180CFD0B177}"/>
              </a:ext>
            </a:extLst>
          </p:cNvPr>
          <p:cNvPicPr>
            <a:picLocks noChangeAspect="1"/>
          </p:cNvPicPr>
          <p:nvPr/>
        </p:nvPicPr>
        <p:blipFill>
          <a:blip r:embed="rId6"/>
          <a:stretch>
            <a:fillRect/>
          </a:stretch>
        </p:blipFill>
        <p:spPr>
          <a:xfrm>
            <a:off x="4442848" y="4546600"/>
            <a:ext cx="7385897" cy="1168326"/>
          </a:xfrm>
          <a:prstGeom prst="rect">
            <a:avLst/>
          </a:prstGeom>
        </p:spPr>
      </p:pic>
    </p:spTree>
    <p:custDataLst>
      <p:tags r:id="rId1"/>
    </p:custDataLst>
    <p:extLst>
      <p:ext uri="{BB962C8B-B14F-4D97-AF65-F5344CB8AC3E}">
        <p14:creationId xmlns:p14="http://schemas.microsoft.com/office/powerpoint/2010/main" val="10803552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E435E-FE6C-4E5E-BB18-78F29CD3CF81}"/>
              </a:ext>
            </a:extLst>
          </p:cNvPr>
          <p:cNvPicPr>
            <a:picLocks noChangeAspect="1"/>
          </p:cNvPicPr>
          <p:nvPr/>
        </p:nvPicPr>
        <p:blipFill>
          <a:blip r:embed="rId5"/>
          <a:stretch>
            <a:fillRect/>
          </a:stretch>
        </p:blipFill>
        <p:spPr>
          <a:xfrm>
            <a:off x="871866" y="3429000"/>
            <a:ext cx="10117230" cy="3268275"/>
          </a:xfrm>
          <a:prstGeom prst="rect">
            <a:avLst/>
          </a:prstGeom>
        </p:spPr>
      </p:pic>
      <p:sp>
        <p:nvSpPr>
          <p:cNvPr id="2" name="Title 1"/>
          <p:cNvSpPr>
            <a:spLocks noGrp="1"/>
          </p:cNvSpPr>
          <p:nvPr>
            <p:ph type="title"/>
            <p:custDataLst>
              <p:tags r:id="rId2"/>
            </p:custDataLst>
          </p:nvPr>
        </p:nvSpPr>
        <p:spPr>
          <a:xfrm>
            <a:off x="363255" y="-69892"/>
            <a:ext cx="9686653" cy="1449622"/>
          </a:xfrm>
        </p:spPr>
        <p:txBody>
          <a:bodyPr>
            <a:normAutofit/>
          </a:bodyPr>
          <a:lstStyle/>
          <a:p>
            <a:r>
              <a:rPr lang="en-US" dirty="0"/>
              <a:t>Fixing V161115: New Scale </a:t>
            </a:r>
          </a:p>
        </p:txBody>
      </p:sp>
      <p:sp>
        <p:nvSpPr>
          <p:cNvPr id="3" name="Rectangle 2">
            <a:extLst>
              <a:ext uri="{FF2B5EF4-FFF2-40B4-BE49-F238E27FC236}">
                <a16:creationId xmlns:a16="http://schemas.microsoft.com/office/drawing/2014/main" id="{38829861-85F7-4DA8-9A73-93C602D692C9}"/>
              </a:ext>
            </a:extLst>
          </p:cNvPr>
          <p:cNvSpPr/>
          <p:nvPr/>
        </p:nvSpPr>
        <p:spPr>
          <a:xfrm>
            <a:off x="457201" y="1803748"/>
            <a:ext cx="11049000" cy="2123658"/>
          </a:xfrm>
          <a:prstGeom prst="rect">
            <a:avLst/>
          </a:prstGeom>
        </p:spPr>
        <p:txBody>
          <a:bodyPr wrap="square">
            <a:spAutoFit/>
          </a:bodyPr>
          <a:lstStyle/>
          <a:p>
            <a:r>
              <a:rPr lang="en-US" sz="2400" dirty="0"/>
              <a:t>&gt;  </a:t>
            </a:r>
            <a:r>
              <a:rPr lang="en-US" sz="2400" dirty="0" err="1"/>
              <a:t>attr</a:t>
            </a:r>
            <a:r>
              <a:rPr lang="en-US" sz="2400" dirty="0"/>
              <a:t>(</a:t>
            </a:r>
            <a:r>
              <a:rPr lang="en-US" sz="2400" dirty="0" err="1"/>
              <a:t>ANESvalues$healthy</a:t>
            </a:r>
            <a:r>
              <a:rPr lang="en-US" sz="2400" dirty="0"/>
              <a:t>, "value") &lt;- abs((1-as.numeric(</a:t>
            </a:r>
            <a:r>
              <a:rPr lang="en-US" sz="2400" dirty="0" err="1"/>
              <a:t>ANESvalues$healthy</a:t>
            </a:r>
            <a:r>
              <a:rPr lang="en-US" sz="2400" dirty="0"/>
              <a:t>))/4)</a:t>
            </a:r>
          </a:p>
          <a:p>
            <a:r>
              <a:rPr lang="en-US" sz="2400" dirty="0"/>
              <a:t> </a:t>
            </a:r>
          </a:p>
          <a:p>
            <a:r>
              <a:rPr lang="en-US" sz="2400" dirty="0"/>
              <a:t>#  is numeric;  allows mathematical calculations. </a:t>
            </a:r>
          </a:p>
          <a:p>
            <a:r>
              <a:rPr lang="en-US" sz="2400" dirty="0"/>
              <a:t>#  Now it is on scale from 0 to 1 for analysis</a:t>
            </a:r>
          </a:p>
          <a:p>
            <a:endParaRPr lang="en-US" dirty="0"/>
          </a:p>
          <a:p>
            <a:r>
              <a:rPr lang="en-US" dirty="0"/>
              <a:t> </a:t>
            </a:r>
          </a:p>
        </p:txBody>
      </p:sp>
    </p:spTree>
    <p:custDataLst>
      <p:tags r:id="rId1"/>
    </p:custDataLst>
    <p:extLst>
      <p:ext uri="{BB962C8B-B14F-4D97-AF65-F5344CB8AC3E}">
        <p14:creationId xmlns:p14="http://schemas.microsoft.com/office/powerpoint/2010/main" val="24742628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Creating Indices</a:t>
            </a:r>
            <a:endParaRPr dirty="0"/>
          </a:p>
        </p:txBody>
      </p:sp>
      <p:sp>
        <p:nvSpPr>
          <p:cNvPr id="113" name="Subtitle 2"/>
          <p:cNvSpPr txBox="1">
            <a:spLocks noGrp="1"/>
          </p:cNvSpPr>
          <p:nvPr>
            <p:ph type="subTitle" idx="1"/>
          </p:nvPr>
        </p:nvSpPr>
        <p:spPr>
          <a:prstGeom prst="rect">
            <a:avLst/>
          </a:prstGeom>
        </p:spPr>
        <p:txBody>
          <a:bodyPr>
            <a:normAutofit lnSpcReduction="10000"/>
          </a:bodyPr>
          <a:lstStyle/>
          <a:p>
            <a:r>
              <a:rPr lang="en-US" sz="4000" dirty="0"/>
              <a:t>Measurement, Types of Variables, Indices, and Reliability</a:t>
            </a:r>
            <a:endParaRPr sz="4000" dirty="0"/>
          </a:p>
        </p:txBody>
      </p:sp>
    </p:spTree>
    <p:extLst>
      <p:ext uri="{BB962C8B-B14F-4D97-AF65-F5344CB8AC3E}">
        <p14:creationId xmlns:p14="http://schemas.microsoft.com/office/powerpoint/2010/main" val="3548380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66800" y="-47767"/>
            <a:ext cx="10058400" cy="1450757"/>
          </a:xfrm>
        </p:spPr>
        <p:txBody>
          <a:bodyPr/>
          <a:lstStyle/>
          <a:p>
            <a:r>
              <a:rPr lang="en-US" dirty="0"/>
              <a:t>Example Index in R: Racial Resentment (ANES 2016)</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457200" y="1758462"/>
            <a:ext cx="11430000" cy="4747846"/>
          </a:xfrm>
        </p:spPr>
        <p:txBody>
          <a:bodyPr>
            <a:normAutofit fontScale="92500"/>
          </a:bodyPr>
          <a:lstStyle/>
          <a:p>
            <a:r>
              <a:rPr lang="en-US" sz="2800" b="1" dirty="0"/>
              <a:t>V152211</a:t>
            </a:r>
            <a:r>
              <a:rPr lang="en-US" sz="2800" dirty="0"/>
              <a:t>: Irish, Italians, Jewish and many other minorities overcame prejudice and worked their way up. Blacks should do the same without any special favors. </a:t>
            </a:r>
          </a:p>
          <a:p>
            <a:r>
              <a:rPr lang="en-US" sz="2800" b="1" dirty="0"/>
              <a:t>V162212</a:t>
            </a:r>
            <a:r>
              <a:rPr lang="en-US" sz="2800" dirty="0"/>
              <a:t>: Generations of slavery and discrimination have created conditions that make it difficult for blacks to work their way out of the lower class. </a:t>
            </a:r>
          </a:p>
          <a:p>
            <a:r>
              <a:rPr lang="en-US" sz="2800" b="1" dirty="0"/>
              <a:t>V162213</a:t>
            </a:r>
            <a:r>
              <a:rPr lang="en-US" sz="2800" dirty="0"/>
              <a:t>: Over the past few years, blacks have gotten less than they deserve. </a:t>
            </a:r>
          </a:p>
          <a:p>
            <a:r>
              <a:rPr lang="en-US" sz="2800" b="1" dirty="0"/>
              <a:t>V162214</a:t>
            </a:r>
            <a:r>
              <a:rPr lang="en-US" sz="2800" dirty="0"/>
              <a:t>: It’s really a matter of some people not trying hard enough, if blacks would only try harder they could be just as well off as whites. </a:t>
            </a:r>
            <a:br>
              <a:rPr lang="en-US" sz="2800" dirty="0"/>
            </a:br>
            <a:endParaRPr lang="en-US" sz="2800" dirty="0"/>
          </a:p>
          <a:p>
            <a:r>
              <a:rPr lang="en-US" sz="3200" dirty="0"/>
              <a:t>All are Likert scales that go from Agree Strongly  </a:t>
            </a:r>
            <a:r>
              <a:rPr lang="en-US" sz="3200" dirty="0">
                <a:sym typeface="Wingdings" panose="05000000000000000000" pitchFamily="2" charset="2"/>
              </a:rPr>
              <a:t> </a:t>
            </a:r>
            <a:r>
              <a:rPr lang="en-US" sz="3200" dirty="0"/>
              <a:t> Disagree Strongly</a:t>
            </a:r>
          </a:p>
          <a:p>
            <a:pPr lvl="1"/>
            <a:r>
              <a:rPr lang="en-US" sz="2800" dirty="0"/>
              <a:t>BUT do they actually capture positive or negative </a:t>
            </a:r>
            <a:r>
              <a:rPr lang="en-US" sz="3000" dirty="0"/>
              <a:t>sentiment</a:t>
            </a:r>
            <a:r>
              <a:rPr lang="en-US" sz="2200" dirty="0"/>
              <a:t>?</a:t>
            </a:r>
          </a:p>
        </p:txBody>
      </p:sp>
    </p:spTree>
    <p:extLst>
      <p:ext uri="{BB962C8B-B14F-4D97-AF65-F5344CB8AC3E}">
        <p14:creationId xmlns:p14="http://schemas.microsoft.com/office/powerpoint/2010/main" val="12081817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B45D-7144-4956-9228-AC089D076C32}"/>
              </a:ext>
            </a:extLst>
          </p:cNvPr>
          <p:cNvSpPr>
            <a:spLocks noGrp="1"/>
          </p:cNvSpPr>
          <p:nvPr>
            <p:ph type="title"/>
          </p:nvPr>
        </p:nvSpPr>
        <p:spPr>
          <a:xfrm>
            <a:off x="1097280" y="286603"/>
            <a:ext cx="10058400" cy="1118451"/>
          </a:xfrm>
        </p:spPr>
        <p:txBody>
          <a:bodyPr/>
          <a:lstStyle/>
          <a:p>
            <a:r>
              <a:rPr lang="en-US" dirty="0"/>
              <a:t>Scales: Direction Matters!</a:t>
            </a:r>
          </a:p>
        </p:txBody>
      </p:sp>
      <p:sp>
        <p:nvSpPr>
          <p:cNvPr id="3" name="Content Placeholder 2">
            <a:extLst>
              <a:ext uri="{FF2B5EF4-FFF2-40B4-BE49-F238E27FC236}">
                <a16:creationId xmlns:a16="http://schemas.microsoft.com/office/drawing/2014/main" id="{954F3568-8AC1-4E79-8CE9-12CEBF1CD2A3}"/>
              </a:ext>
            </a:extLst>
          </p:cNvPr>
          <p:cNvSpPr>
            <a:spLocks noGrp="1"/>
          </p:cNvSpPr>
          <p:nvPr>
            <p:ph idx="1"/>
          </p:nvPr>
        </p:nvSpPr>
        <p:spPr>
          <a:xfrm>
            <a:off x="246185" y="1845733"/>
            <a:ext cx="11945815" cy="4725664"/>
          </a:xfrm>
        </p:spPr>
        <p:txBody>
          <a:bodyPr>
            <a:normAutofit/>
          </a:bodyPr>
          <a:lstStyle/>
          <a:p>
            <a:r>
              <a:rPr lang="en-US" dirty="0"/>
              <a:t>V162211: Irish, Italians, Jewish and many other minorities overcame prejudice and worked their way up. Blacks should do the same without any special favors. </a:t>
            </a:r>
          </a:p>
          <a:p>
            <a:pPr lvl="1"/>
            <a:r>
              <a:rPr lang="en-US" dirty="0"/>
              <a:t>Strongly Agree = most racist</a:t>
            </a:r>
          </a:p>
          <a:p>
            <a:r>
              <a:rPr lang="en-US" dirty="0"/>
              <a:t>V162212: Generations of slavery and discrimination have created conditions that make it difficult for blacks to work their way out of the lower class. </a:t>
            </a:r>
          </a:p>
          <a:p>
            <a:pPr lvl="1"/>
            <a:r>
              <a:rPr lang="en-US" dirty="0"/>
              <a:t>Strongly Agree = least racist</a:t>
            </a:r>
          </a:p>
          <a:p>
            <a:r>
              <a:rPr lang="en-US" dirty="0"/>
              <a:t>V162213: Over the past few years, blacks have gotten less than they deserve. </a:t>
            </a:r>
          </a:p>
          <a:p>
            <a:pPr lvl="1"/>
            <a:r>
              <a:rPr lang="en-US" dirty="0"/>
              <a:t>Strongly agree = least racist</a:t>
            </a:r>
          </a:p>
          <a:p>
            <a:r>
              <a:rPr lang="en-US" dirty="0"/>
              <a:t>V162214: It’s really a matter of some people not trying hard enough, if blacks would only try harder they could be just as well off as whites. </a:t>
            </a:r>
          </a:p>
          <a:p>
            <a:pPr lvl="1"/>
            <a:r>
              <a:rPr lang="en-US" dirty="0"/>
              <a:t>Strongly Agree = most racist</a:t>
            </a:r>
            <a:br>
              <a:rPr lang="en-US" dirty="0"/>
            </a:br>
            <a:endParaRPr lang="en-US" dirty="0"/>
          </a:p>
          <a:p>
            <a:pPr marL="201168" lvl="1" indent="0">
              <a:buNone/>
            </a:pPr>
            <a:r>
              <a:rPr lang="en-US" sz="2400" b="1" dirty="0"/>
              <a:t>If you were to combine the observations as they are coded, what would happen? </a:t>
            </a:r>
          </a:p>
          <a:p>
            <a:pPr marL="201168" lvl="1" indent="0">
              <a:buNone/>
            </a:pPr>
            <a:endParaRPr lang="en-US" b="1" dirty="0"/>
          </a:p>
          <a:p>
            <a:endParaRPr lang="en-US" dirty="0"/>
          </a:p>
        </p:txBody>
      </p:sp>
    </p:spTree>
    <p:extLst>
      <p:ext uri="{BB962C8B-B14F-4D97-AF65-F5344CB8AC3E}">
        <p14:creationId xmlns:p14="http://schemas.microsoft.com/office/powerpoint/2010/main" val="819993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1E0-ADB9-443D-95E7-D5FB1BE3873E}"/>
              </a:ext>
            </a:extLst>
          </p:cNvPr>
          <p:cNvSpPr>
            <a:spLocks noGrp="1"/>
          </p:cNvSpPr>
          <p:nvPr>
            <p:ph type="title"/>
          </p:nvPr>
        </p:nvSpPr>
        <p:spPr/>
        <p:txBody>
          <a:bodyPr/>
          <a:lstStyle/>
          <a:p>
            <a:r>
              <a:rPr lang="en-US" dirty="0"/>
              <a:t>Reverse Recoding</a:t>
            </a:r>
          </a:p>
        </p:txBody>
      </p:sp>
      <p:sp>
        <p:nvSpPr>
          <p:cNvPr id="3" name="Content Placeholder 2">
            <a:extLst>
              <a:ext uri="{FF2B5EF4-FFF2-40B4-BE49-F238E27FC236}">
                <a16:creationId xmlns:a16="http://schemas.microsoft.com/office/drawing/2014/main" id="{7DB4195B-D0F3-4634-B579-220CCB8CD0B2}"/>
              </a:ext>
            </a:extLst>
          </p:cNvPr>
          <p:cNvSpPr>
            <a:spLocks noGrp="1"/>
          </p:cNvSpPr>
          <p:nvPr>
            <p:ph idx="1"/>
          </p:nvPr>
        </p:nvSpPr>
        <p:spPr>
          <a:xfrm>
            <a:off x="1097280" y="1845733"/>
            <a:ext cx="10678602" cy="4434751"/>
          </a:xfrm>
        </p:spPr>
        <p:txBody>
          <a:bodyPr>
            <a:normAutofit fontScale="92500"/>
          </a:bodyPr>
          <a:lstStyle/>
          <a:p>
            <a:r>
              <a:rPr lang="en-US" sz="2800" dirty="0"/>
              <a:t>If you were trying to capture racial resentment with these variables, they must be coded so that the underlying construct is measured in the same direction.</a:t>
            </a:r>
          </a:p>
          <a:p>
            <a:r>
              <a:rPr lang="en-US" sz="2800" dirty="0"/>
              <a:t>Either flip direction of V162211 &amp; V162214   </a:t>
            </a:r>
            <a:r>
              <a:rPr lang="en-US" sz="2800" b="1" dirty="0"/>
              <a:t>OR</a:t>
            </a:r>
            <a:r>
              <a:rPr lang="en-US" sz="2800" dirty="0"/>
              <a:t>    flip V162212 &amp; V162213.  </a:t>
            </a:r>
          </a:p>
          <a:p>
            <a:pPr>
              <a:lnSpc>
                <a:spcPct val="110000"/>
              </a:lnSpc>
            </a:pPr>
            <a:r>
              <a:rPr lang="en-US" sz="2800" dirty="0"/>
              <a:t>Depending on which variables are recoded, the construct of racial resentment goes from:</a:t>
            </a:r>
          </a:p>
          <a:p>
            <a:pPr lvl="1">
              <a:lnSpc>
                <a:spcPct val="110000"/>
              </a:lnSpc>
            </a:pPr>
            <a:r>
              <a:rPr lang="en-US" sz="2600" dirty="0"/>
              <a:t>most racist </a:t>
            </a:r>
            <a:r>
              <a:rPr lang="en-US" sz="2600" dirty="0">
                <a:sym typeface="Wingdings" panose="05000000000000000000" pitchFamily="2" charset="2"/>
              </a:rPr>
              <a:t> least racist  </a:t>
            </a:r>
          </a:p>
          <a:p>
            <a:pPr marL="201168" lvl="1" indent="0">
              <a:lnSpc>
                <a:spcPct val="110000"/>
              </a:lnSpc>
              <a:buNone/>
            </a:pPr>
            <a:r>
              <a:rPr lang="en-US" sz="2600" dirty="0">
                <a:sym typeface="Wingdings" panose="05000000000000000000" pitchFamily="2" charset="2"/>
              </a:rPr>
              <a:t>		OR</a:t>
            </a:r>
          </a:p>
          <a:p>
            <a:pPr lvl="1">
              <a:lnSpc>
                <a:spcPct val="110000"/>
              </a:lnSpc>
            </a:pPr>
            <a:r>
              <a:rPr lang="en-US" sz="2600" dirty="0">
                <a:sym typeface="Wingdings" panose="05000000000000000000" pitchFamily="2" charset="2"/>
              </a:rPr>
              <a:t>least racist  most racist.</a:t>
            </a:r>
          </a:p>
          <a:p>
            <a:pPr marL="201168" lvl="1" indent="0">
              <a:lnSpc>
                <a:spcPct val="110000"/>
              </a:lnSpc>
              <a:buNone/>
            </a:pPr>
            <a:r>
              <a:rPr lang="en-US" sz="2600" b="1" dirty="0">
                <a:sym typeface="Wingdings" panose="05000000000000000000" pitchFamily="2" charset="2"/>
              </a:rPr>
              <a:t>JUST BE CONSISTENT AND KNOW WHICH DIRECTION YOU CHOSE!</a:t>
            </a:r>
            <a:endParaRPr lang="en-US" sz="2600" b="1" dirty="0"/>
          </a:p>
        </p:txBody>
      </p:sp>
    </p:spTree>
    <p:extLst>
      <p:ext uri="{BB962C8B-B14F-4D97-AF65-F5344CB8AC3E}">
        <p14:creationId xmlns:p14="http://schemas.microsoft.com/office/powerpoint/2010/main" val="44377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9434-19DB-40CB-8FBF-F552A70245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A176EC-9BFB-4AA8-9C7A-4535D9D81F22}"/>
              </a:ext>
            </a:extLst>
          </p:cNvPr>
          <p:cNvSpPr>
            <a:spLocks noGrp="1"/>
          </p:cNvSpPr>
          <p:nvPr>
            <p:ph idx="1"/>
          </p:nvPr>
        </p:nvSpPr>
        <p:spPr/>
        <p:txBody>
          <a:bodyPr/>
          <a:lstStyle/>
          <a:p>
            <a:r>
              <a:rPr lang="en-US" b="1" i="0" dirty="0">
                <a:solidFill>
                  <a:srgbClr val="DC2A2A"/>
                </a:solidFill>
                <a:effectLst/>
                <a:latin typeface="franklin-gothic-urw"/>
              </a:rPr>
              <a:t>“Even for public servants who never write code themselves, it will be critical to have enough data science literacy to meaningfully interpret the proliferation of empirical research.”</a:t>
            </a:r>
            <a:endParaRPr lang="en-US" dirty="0"/>
          </a:p>
        </p:txBody>
      </p:sp>
    </p:spTree>
    <p:extLst>
      <p:ext uri="{BB962C8B-B14F-4D97-AF65-F5344CB8AC3E}">
        <p14:creationId xmlns:p14="http://schemas.microsoft.com/office/powerpoint/2010/main" val="17992357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15073" y="-417692"/>
            <a:ext cx="11250593" cy="1586889"/>
          </a:xfrm>
        </p:spPr>
        <p:txBody>
          <a:bodyPr>
            <a:noAutofit/>
          </a:bodyPr>
          <a:lstStyle/>
          <a:p>
            <a:r>
              <a:rPr lang="en-US" sz="2800" dirty="0"/>
              <a:t>V162211: Irish, Italians, Jewish and many other minorities overcame prejudice and worked their way up. Blacks should do the same without any special favors. 			</a:t>
            </a:r>
            <a:r>
              <a:rPr lang="en-US" sz="2800" i="1" dirty="0"/>
              <a:t>=&gt; Strongly Agree = most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239641" y="1983969"/>
            <a:ext cx="10924461" cy="1445031"/>
          </a:xfrm>
        </p:spPr>
        <p:txBody>
          <a:bodyPr>
            <a:normAutofit/>
          </a:bodyPr>
          <a:lstStyle/>
          <a:p>
            <a:pPr>
              <a:lnSpc>
                <a:spcPct val="100000"/>
              </a:lnSpc>
              <a:spcBef>
                <a:spcPts val="0"/>
              </a:spcBef>
              <a:spcAft>
                <a:spcPts val="0"/>
              </a:spcAft>
              <a:buFont typeface="Arial" panose="020B0604020202020204" pitchFamily="34" charset="0"/>
              <a:buChar char="•"/>
            </a:pPr>
            <a:r>
              <a:rPr lang="en-US" sz="2400" dirty="0"/>
              <a:t> &gt;  ANES$resent1 &lt;- recode(ANES$V162211, "5=1; 4=2;3=3;2=4;1=5") </a:t>
            </a:r>
          </a:p>
          <a:p>
            <a:pPr>
              <a:lnSpc>
                <a:spcPct val="100000"/>
              </a:lnSpc>
              <a:spcBef>
                <a:spcPts val="0"/>
              </a:spcBef>
              <a:spcAft>
                <a:spcPts val="0"/>
              </a:spcAft>
              <a:buFont typeface="Arial" panose="020B0604020202020204" pitchFamily="34" charset="0"/>
              <a:buChar char="•"/>
            </a:pPr>
            <a:r>
              <a:rPr lang="en-US" sz="2400" dirty="0"/>
              <a:t> R has already taken care of the missing values – they don’t show up in the table</a:t>
            </a:r>
          </a:p>
        </p:txBody>
      </p:sp>
      <p:pic>
        <p:nvPicPr>
          <p:cNvPr id="4" name="Picture 3">
            <a:extLst>
              <a:ext uri="{FF2B5EF4-FFF2-40B4-BE49-F238E27FC236}">
                <a16:creationId xmlns:a16="http://schemas.microsoft.com/office/drawing/2014/main" id="{D1B09E65-C4BA-4F81-9933-3D7C0580E02A}"/>
              </a:ext>
            </a:extLst>
          </p:cNvPr>
          <p:cNvPicPr>
            <a:picLocks noChangeAspect="1"/>
          </p:cNvPicPr>
          <p:nvPr/>
        </p:nvPicPr>
        <p:blipFill>
          <a:blip r:embed="rId3"/>
          <a:stretch>
            <a:fillRect/>
          </a:stretch>
        </p:blipFill>
        <p:spPr>
          <a:xfrm>
            <a:off x="3333357" y="2811700"/>
            <a:ext cx="8432309" cy="3500278"/>
          </a:xfrm>
          <a:prstGeom prst="rect">
            <a:avLst/>
          </a:prstGeom>
        </p:spPr>
      </p:pic>
      <p:pic>
        <p:nvPicPr>
          <p:cNvPr id="11" name="Picture 10">
            <a:extLst>
              <a:ext uri="{FF2B5EF4-FFF2-40B4-BE49-F238E27FC236}">
                <a16:creationId xmlns:a16="http://schemas.microsoft.com/office/drawing/2014/main" id="{337E9192-0201-44A9-BD62-D3F98FBEEFE9}"/>
              </a:ext>
            </a:extLst>
          </p:cNvPr>
          <p:cNvPicPr>
            <a:picLocks noChangeAspect="1"/>
          </p:cNvPicPr>
          <p:nvPr/>
        </p:nvPicPr>
        <p:blipFill>
          <a:blip r:embed="rId4"/>
          <a:stretch>
            <a:fillRect/>
          </a:stretch>
        </p:blipFill>
        <p:spPr>
          <a:xfrm>
            <a:off x="0" y="4070363"/>
            <a:ext cx="4004322" cy="2775959"/>
          </a:xfrm>
          <a:prstGeom prst="rect">
            <a:avLst/>
          </a:prstGeom>
        </p:spPr>
      </p:pic>
      <p:sp>
        <p:nvSpPr>
          <p:cNvPr id="10" name="TextBox 9">
            <a:extLst>
              <a:ext uri="{FF2B5EF4-FFF2-40B4-BE49-F238E27FC236}">
                <a16:creationId xmlns:a16="http://schemas.microsoft.com/office/drawing/2014/main" id="{72B5F660-87BE-4398-AA24-149D7A3A45D1}"/>
              </a:ext>
            </a:extLst>
          </p:cNvPr>
          <p:cNvSpPr txBox="1"/>
          <p:nvPr/>
        </p:nvSpPr>
        <p:spPr>
          <a:xfrm>
            <a:off x="4158991" y="5170611"/>
            <a:ext cx="6090712" cy="156966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Make sure values match! Originally, “1. Agree Strongly” had 1110 people select it. It has to match the 5</a:t>
            </a:r>
            <a:r>
              <a:rPr lang="en-US" sz="2400" baseline="30000" dirty="0">
                <a:solidFill>
                  <a:schemeClr val="accent2">
                    <a:lumMod val="50000"/>
                  </a:schemeClr>
                </a:solidFill>
              </a:rPr>
              <a:t>th</a:t>
            </a:r>
            <a:r>
              <a:rPr lang="en-US" sz="2400" dirty="0">
                <a:solidFill>
                  <a:schemeClr val="accent2">
                    <a:lumMod val="50000"/>
                  </a:schemeClr>
                </a:solidFill>
              </a:rPr>
              <a:t> level that represents higher levels of racial resentment. Check other levels too!</a:t>
            </a:r>
          </a:p>
        </p:txBody>
      </p:sp>
    </p:spTree>
    <p:extLst>
      <p:ext uri="{BB962C8B-B14F-4D97-AF65-F5344CB8AC3E}">
        <p14:creationId xmlns:p14="http://schemas.microsoft.com/office/powerpoint/2010/main" val="21420985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44D-0086-4C01-B5C9-7AC53302EA4C}"/>
              </a:ext>
            </a:extLst>
          </p:cNvPr>
          <p:cNvSpPr>
            <a:spLocks noGrp="1"/>
          </p:cNvSpPr>
          <p:nvPr>
            <p:ph type="title"/>
          </p:nvPr>
        </p:nvSpPr>
        <p:spPr>
          <a:xfrm>
            <a:off x="490654" y="286603"/>
            <a:ext cx="10665026" cy="1450757"/>
          </a:xfrm>
        </p:spPr>
        <p:txBody>
          <a:bodyPr/>
          <a:lstStyle/>
          <a:p>
            <a:r>
              <a:rPr lang="en-US" dirty="0"/>
              <a:t>Another way to recode ANES$resent1 that has labels</a:t>
            </a:r>
          </a:p>
        </p:txBody>
      </p:sp>
      <p:sp>
        <p:nvSpPr>
          <p:cNvPr id="3" name="Content Placeholder 2">
            <a:extLst>
              <a:ext uri="{FF2B5EF4-FFF2-40B4-BE49-F238E27FC236}">
                <a16:creationId xmlns:a16="http://schemas.microsoft.com/office/drawing/2014/main" id="{87B203D4-81A6-4E86-AF20-E5C65395C641}"/>
              </a:ext>
            </a:extLst>
          </p:cNvPr>
          <p:cNvSpPr>
            <a:spLocks noGrp="1"/>
          </p:cNvSpPr>
          <p:nvPr>
            <p:ph idx="1"/>
          </p:nvPr>
        </p:nvSpPr>
        <p:spPr>
          <a:xfrm>
            <a:off x="312234" y="1845734"/>
            <a:ext cx="10843446" cy="4023360"/>
          </a:xfrm>
        </p:spPr>
        <p:txBody>
          <a:bodyPr>
            <a:normAutofit/>
          </a:bodyPr>
          <a:lstStyle/>
          <a:p>
            <a:r>
              <a:rPr lang="en-US" sz="2800" dirty="0"/>
              <a:t>#  Still format of "Have=Want“ when recoding variables</a:t>
            </a:r>
          </a:p>
          <a:p>
            <a:r>
              <a:rPr lang="en-US" sz="2800" dirty="0"/>
              <a:t>&gt;  table(ANES$V162211)</a:t>
            </a:r>
          </a:p>
          <a:p>
            <a:r>
              <a:rPr lang="en-US" sz="2800" dirty="0"/>
              <a:t>&gt;  ANES$resent1OPTION2 &lt;- recode(</a:t>
            </a:r>
            <a:r>
              <a:rPr lang="en-US" sz="2800" dirty="0" err="1"/>
              <a:t>as.numeric</a:t>
            </a:r>
            <a:r>
              <a:rPr lang="en-US" sz="2800" dirty="0"/>
              <a:t>(ANES$V162211), "1='5.Strongly Disagree';2='4.Disagree';3='3.Neither Agree/Disagree';4='2.Agree';5='1.Strongly Agree’”)</a:t>
            </a:r>
          </a:p>
          <a:p>
            <a:r>
              <a:rPr lang="en-US" sz="2800" dirty="0"/>
              <a:t>&gt;  table(ANES$resent1OPTION2)</a:t>
            </a:r>
          </a:p>
        </p:txBody>
      </p:sp>
      <p:pic>
        <p:nvPicPr>
          <p:cNvPr id="7" name="Picture 6">
            <a:extLst>
              <a:ext uri="{FF2B5EF4-FFF2-40B4-BE49-F238E27FC236}">
                <a16:creationId xmlns:a16="http://schemas.microsoft.com/office/drawing/2014/main" id="{56342EC9-00EB-475D-B055-3E1309C8D9AE}"/>
              </a:ext>
            </a:extLst>
          </p:cNvPr>
          <p:cNvPicPr>
            <a:picLocks noChangeAspect="1"/>
          </p:cNvPicPr>
          <p:nvPr/>
        </p:nvPicPr>
        <p:blipFill>
          <a:blip r:embed="rId3"/>
          <a:stretch>
            <a:fillRect/>
          </a:stretch>
        </p:blipFill>
        <p:spPr>
          <a:xfrm>
            <a:off x="0" y="5120641"/>
            <a:ext cx="12192000" cy="1265825"/>
          </a:xfrm>
          <a:prstGeom prst="rect">
            <a:avLst/>
          </a:prstGeom>
        </p:spPr>
      </p:pic>
    </p:spTree>
    <p:extLst>
      <p:ext uri="{BB962C8B-B14F-4D97-AF65-F5344CB8AC3E}">
        <p14:creationId xmlns:p14="http://schemas.microsoft.com/office/powerpoint/2010/main" val="38010943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1A5-217E-4FE0-AB86-AB4972447D88}"/>
              </a:ext>
            </a:extLst>
          </p:cNvPr>
          <p:cNvSpPr>
            <a:spLocks noGrp="1"/>
          </p:cNvSpPr>
          <p:nvPr>
            <p:ph type="title"/>
          </p:nvPr>
        </p:nvSpPr>
        <p:spPr>
          <a:xfrm>
            <a:off x="557561" y="101479"/>
            <a:ext cx="11396952" cy="1450757"/>
          </a:xfrm>
        </p:spPr>
        <p:txBody>
          <a:bodyPr>
            <a:noAutofit/>
          </a:bodyPr>
          <a:lstStyle/>
          <a:p>
            <a:r>
              <a:rPr lang="en-US" sz="3200" dirty="0"/>
              <a:t>V162212: Generations of slavery and discrimination have created conditions that make it difficult for blacks to work their way out of the lower class. 			=&gt; </a:t>
            </a:r>
            <a:r>
              <a:rPr lang="en-US" sz="3200" i="1" dirty="0"/>
              <a:t>Strongly Agree = least racist</a:t>
            </a:r>
          </a:p>
        </p:txBody>
      </p:sp>
      <p:sp>
        <p:nvSpPr>
          <p:cNvPr id="3" name="Content Placeholder 2">
            <a:extLst>
              <a:ext uri="{FF2B5EF4-FFF2-40B4-BE49-F238E27FC236}">
                <a16:creationId xmlns:a16="http://schemas.microsoft.com/office/drawing/2014/main" id="{73519DA3-2411-4936-9D09-E9D9991530AF}"/>
              </a:ext>
            </a:extLst>
          </p:cNvPr>
          <p:cNvSpPr>
            <a:spLocks noGrp="1"/>
          </p:cNvSpPr>
          <p:nvPr>
            <p:ph idx="1"/>
          </p:nvPr>
        </p:nvSpPr>
        <p:spPr>
          <a:xfrm>
            <a:off x="8004520" y="1552236"/>
            <a:ext cx="3866167" cy="3328011"/>
          </a:xfrm>
          <a:solidFill>
            <a:schemeClr val="accent1">
              <a:lumMod val="20000"/>
              <a:lumOff val="80000"/>
            </a:schemeClr>
          </a:solidFill>
          <a:ln w="57150">
            <a:solidFill>
              <a:schemeClr val="tx2">
                <a:lumMod val="40000"/>
                <a:lumOff val="60000"/>
              </a:schemeClr>
            </a:solidFill>
          </a:ln>
        </p:spPr>
        <p:txBody>
          <a:bodyPr>
            <a:normAutofit/>
          </a:bodyPr>
          <a:lstStyle/>
          <a:p>
            <a:pPr marL="0" indent="0">
              <a:buNone/>
            </a:pPr>
            <a:r>
              <a:rPr lang="en-US" sz="2200" dirty="0"/>
              <a:t>  &gt;  table(ANES$V162212)</a:t>
            </a:r>
          </a:p>
          <a:p>
            <a:pPr marL="0" indent="0">
              <a:buNone/>
            </a:pPr>
            <a:r>
              <a:rPr lang="en-US" sz="2200" i="1" dirty="0"/>
              <a:t>  # Note that missing values are taken care of already in table() </a:t>
            </a:r>
          </a:p>
          <a:p>
            <a:pPr marL="0" indent="0">
              <a:buNone/>
            </a:pPr>
            <a:r>
              <a:rPr lang="en-US" sz="2200" dirty="0"/>
              <a:t>  &gt;  ANES$resent2 &lt;- ANES$V162212  </a:t>
            </a:r>
          </a:p>
          <a:p>
            <a:pPr marL="0" indent="0">
              <a:buNone/>
            </a:pPr>
            <a:r>
              <a:rPr lang="en-US" sz="2200" i="1" dirty="0"/>
              <a:t>  # yes, it is that easy</a:t>
            </a:r>
          </a:p>
          <a:p>
            <a:pPr marL="0" indent="0">
              <a:buNone/>
            </a:pPr>
            <a:r>
              <a:rPr lang="en-US" sz="2200" dirty="0"/>
              <a:t>  &gt;  table(ANES$resent2)</a:t>
            </a:r>
          </a:p>
        </p:txBody>
      </p:sp>
      <p:pic>
        <p:nvPicPr>
          <p:cNvPr id="5" name="Picture 4">
            <a:extLst>
              <a:ext uri="{FF2B5EF4-FFF2-40B4-BE49-F238E27FC236}">
                <a16:creationId xmlns:a16="http://schemas.microsoft.com/office/drawing/2014/main" id="{B4B7598D-5488-40D6-8CE3-0FB94907B47A}"/>
              </a:ext>
            </a:extLst>
          </p:cNvPr>
          <p:cNvPicPr>
            <a:picLocks noChangeAspect="1"/>
          </p:cNvPicPr>
          <p:nvPr/>
        </p:nvPicPr>
        <p:blipFill>
          <a:blip r:embed="rId3"/>
          <a:stretch>
            <a:fillRect/>
          </a:stretch>
        </p:blipFill>
        <p:spPr>
          <a:xfrm>
            <a:off x="2818424" y="5081294"/>
            <a:ext cx="2912007" cy="1152670"/>
          </a:xfrm>
          <a:prstGeom prst="rect">
            <a:avLst/>
          </a:prstGeom>
        </p:spPr>
      </p:pic>
      <p:pic>
        <p:nvPicPr>
          <p:cNvPr id="4" name="Picture 3">
            <a:extLst>
              <a:ext uri="{FF2B5EF4-FFF2-40B4-BE49-F238E27FC236}">
                <a16:creationId xmlns:a16="http://schemas.microsoft.com/office/drawing/2014/main" id="{A6921F6D-F68C-4768-B8AF-E57A36BAE51E}"/>
              </a:ext>
            </a:extLst>
          </p:cNvPr>
          <p:cNvPicPr>
            <a:picLocks noChangeAspect="1"/>
          </p:cNvPicPr>
          <p:nvPr/>
        </p:nvPicPr>
        <p:blipFill>
          <a:blip r:embed="rId4"/>
          <a:stretch>
            <a:fillRect/>
          </a:stretch>
        </p:blipFill>
        <p:spPr>
          <a:xfrm>
            <a:off x="0" y="5044192"/>
            <a:ext cx="2748895" cy="1226875"/>
          </a:xfrm>
          <a:prstGeom prst="rect">
            <a:avLst/>
          </a:prstGeom>
        </p:spPr>
      </p:pic>
      <p:pic>
        <p:nvPicPr>
          <p:cNvPr id="10" name="Picture 9">
            <a:extLst>
              <a:ext uri="{FF2B5EF4-FFF2-40B4-BE49-F238E27FC236}">
                <a16:creationId xmlns:a16="http://schemas.microsoft.com/office/drawing/2014/main" id="{A89B186D-6CE5-4864-9A92-62A7350585DB}"/>
              </a:ext>
            </a:extLst>
          </p:cNvPr>
          <p:cNvPicPr>
            <a:picLocks noChangeAspect="1"/>
          </p:cNvPicPr>
          <p:nvPr/>
        </p:nvPicPr>
        <p:blipFill>
          <a:blip r:embed="rId5"/>
          <a:stretch>
            <a:fillRect/>
          </a:stretch>
        </p:blipFill>
        <p:spPr>
          <a:xfrm>
            <a:off x="207744" y="1565079"/>
            <a:ext cx="8133366" cy="3302325"/>
          </a:xfrm>
          <a:prstGeom prst="rect">
            <a:avLst/>
          </a:prstGeom>
          <a:ln w="38100">
            <a:solidFill>
              <a:schemeClr val="tx2">
                <a:lumMod val="40000"/>
                <a:lumOff val="60000"/>
              </a:schemeClr>
            </a:solidFill>
          </a:ln>
        </p:spPr>
      </p:pic>
      <p:sp>
        <p:nvSpPr>
          <p:cNvPr id="9" name="TextBox 8">
            <a:extLst>
              <a:ext uri="{FF2B5EF4-FFF2-40B4-BE49-F238E27FC236}">
                <a16:creationId xmlns:a16="http://schemas.microsoft.com/office/drawing/2014/main" id="{420458DC-6B16-46AE-9F43-7816960CC2BF}"/>
              </a:ext>
            </a:extLst>
          </p:cNvPr>
          <p:cNvSpPr txBox="1"/>
          <p:nvPr/>
        </p:nvSpPr>
        <p:spPr>
          <a:xfrm>
            <a:off x="5779975" y="5087871"/>
            <a:ext cx="6090712" cy="1200329"/>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dirty="0">
                <a:solidFill>
                  <a:schemeClr val="accent2">
                    <a:lumMod val="50000"/>
                  </a:schemeClr>
                </a:solidFill>
              </a:rPr>
              <a:t>Make sure values match! Originally, “1. Agree Strongly” had 645 people select it. We didn’t reverse this one, so it is correct.</a:t>
            </a:r>
          </a:p>
        </p:txBody>
      </p:sp>
    </p:spTree>
    <p:extLst>
      <p:ext uri="{BB962C8B-B14F-4D97-AF65-F5344CB8AC3E}">
        <p14:creationId xmlns:p14="http://schemas.microsoft.com/office/powerpoint/2010/main" val="21211420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AE8C62-A2C5-4025-8859-DB03FB320EE9}"/>
              </a:ext>
            </a:extLst>
          </p:cNvPr>
          <p:cNvSpPr>
            <a:spLocks noGrp="1"/>
          </p:cNvSpPr>
          <p:nvPr>
            <p:ph type="title"/>
          </p:nvPr>
        </p:nvSpPr>
        <p:spPr>
          <a:xfrm>
            <a:off x="63610" y="287338"/>
            <a:ext cx="11091753" cy="1449387"/>
          </a:xfrm>
        </p:spPr>
        <p:txBody>
          <a:bodyPr/>
          <a:lstStyle/>
          <a:p>
            <a:r>
              <a:rPr lang="en-US" dirty="0"/>
              <a:t>Example Index: Racial Resentment Variables</a:t>
            </a:r>
          </a:p>
        </p:txBody>
      </p:sp>
      <p:sp>
        <p:nvSpPr>
          <p:cNvPr id="3" name="Content Placeholder 2">
            <a:extLst>
              <a:ext uri="{FF2B5EF4-FFF2-40B4-BE49-F238E27FC236}">
                <a16:creationId xmlns:a16="http://schemas.microsoft.com/office/drawing/2014/main" id="{0055CBA6-DA11-4C55-9591-77EB6794B37E}"/>
              </a:ext>
            </a:extLst>
          </p:cNvPr>
          <p:cNvSpPr>
            <a:spLocks noGrp="1"/>
          </p:cNvSpPr>
          <p:nvPr>
            <p:ph idx="1"/>
          </p:nvPr>
        </p:nvSpPr>
        <p:spPr>
          <a:xfrm>
            <a:off x="1097280" y="1901393"/>
            <a:ext cx="10058400" cy="4023360"/>
          </a:xfrm>
        </p:spPr>
        <p:txBody>
          <a:bodyPr>
            <a:normAutofit/>
          </a:bodyPr>
          <a:lstStyle/>
          <a:p>
            <a:r>
              <a:rPr lang="en-US" dirty="0">
                <a:solidFill>
                  <a:srgbClr val="FF0000"/>
                </a:solidFill>
              </a:rPr>
              <a:t># Look at codebook to determine direction of scales for underlying construct</a:t>
            </a:r>
          </a:p>
          <a:p>
            <a:r>
              <a:rPr lang="en-US" dirty="0">
                <a:solidFill>
                  <a:srgbClr val="FF0000"/>
                </a:solidFill>
              </a:rPr>
              <a:t># Don't need to label everything when making an index</a:t>
            </a:r>
          </a:p>
          <a:p>
            <a:r>
              <a:rPr lang="en-US" dirty="0">
                <a:solidFill>
                  <a:schemeClr val="tx1"/>
                </a:solidFill>
              </a:rPr>
              <a:t>ANES$resent1 &lt;- recode(</a:t>
            </a:r>
            <a:r>
              <a:rPr lang="en-US" dirty="0" err="1">
                <a:solidFill>
                  <a:schemeClr val="tx1"/>
                </a:solidFill>
              </a:rPr>
              <a:t>as.numeric</a:t>
            </a:r>
            <a:r>
              <a:rPr lang="en-US" dirty="0">
                <a:solidFill>
                  <a:schemeClr val="tx1"/>
                </a:solidFill>
              </a:rPr>
              <a:t>(ANES$V162211), "5=1; 4=2;3=3;2=4;1=5") </a:t>
            </a:r>
          </a:p>
          <a:p>
            <a:r>
              <a:rPr lang="en-US" dirty="0">
                <a:solidFill>
                  <a:schemeClr val="tx1"/>
                </a:solidFill>
              </a:rPr>
              <a:t>ANES$resent2 &lt;- ANES$V162212</a:t>
            </a:r>
          </a:p>
          <a:p>
            <a:r>
              <a:rPr lang="en-US" dirty="0">
                <a:solidFill>
                  <a:schemeClr val="tx1"/>
                </a:solidFill>
              </a:rPr>
              <a:t>ANES$resent3 &lt;- ANES$V162213</a:t>
            </a:r>
          </a:p>
          <a:p>
            <a:r>
              <a:rPr lang="en-US" dirty="0">
                <a:solidFill>
                  <a:schemeClr val="tx1"/>
                </a:solidFill>
              </a:rPr>
              <a:t>ANES$resent4 &lt;- recode(</a:t>
            </a:r>
            <a:r>
              <a:rPr lang="en-US" dirty="0" err="1">
                <a:solidFill>
                  <a:schemeClr val="tx1"/>
                </a:solidFill>
              </a:rPr>
              <a:t>as.numeric</a:t>
            </a:r>
            <a:r>
              <a:rPr lang="en-US" dirty="0">
                <a:solidFill>
                  <a:schemeClr val="tx1"/>
                </a:solidFill>
              </a:rPr>
              <a:t>(ANES$V162214),"5=1; 4=2;3=3;2=4;1=5")</a:t>
            </a:r>
          </a:p>
          <a:p>
            <a:r>
              <a:rPr lang="en-US" dirty="0">
                <a:solidFill>
                  <a:srgbClr val="FF0000"/>
                </a:solidFill>
              </a:rPr>
              <a:t># check your work to make sure the counts still match those of the codebook.</a:t>
            </a:r>
          </a:p>
          <a:p>
            <a:endParaRPr lang="en-US" dirty="0"/>
          </a:p>
        </p:txBody>
      </p:sp>
    </p:spTree>
    <p:extLst>
      <p:ext uri="{BB962C8B-B14F-4D97-AF65-F5344CB8AC3E}">
        <p14:creationId xmlns:p14="http://schemas.microsoft.com/office/powerpoint/2010/main" val="20220857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D738-4AF7-47FF-8B2A-2786CDBE4D04}"/>
              </a:ext>
            </a:extLst>
          </p:cNvPr>
          <p:cNvSpPr>
            <a:spLocks noGrp="1"/>
          </p:cNvSpPr>
          <p:nvPr>
            <p:ph type="title"/>
          </p:nvPr>
        </p:nvSpPr>
        <p:spPr/>
        <p:txBody>
          <a:bodyPr/>
          <a:lstStyle/>
          <a:p>
            <a:r>
              <a:rPr lang="en-US" dirty="0"/>
              <a:t>Cronbach alpha reliability test</a:t>
            </a:r>
          </a:p>
        </p:txBody>
      </p:sp>
      <p:sp>
        <p:nvSpPr>
          <p:cNvPr id="3" name="Content Placeholder 2">
            <a:extLst>
              <a:ext uri="{FF2B5EF4-FFF2-40B4-BE49-F238E27FC236}">
                <a16:creationId xmlns:a16="http://schemas.microsoft.com/office/drawing/2014/main" id="{31B04116-7F76-4F3A-AF98-A58901611D2A}"/>
              </a:ext>
            </a:extLst>
          </p:cNvPr>
          <p:cNvSpPr>
            <a:spLocks noGrp="1"/>
          </p:cNvSpPr>
          <p:nvPr>
            <p:ph idx="1"/>
          </p:nvPr>
        </p:nvSpPr>
        <p:spPr>
          <a:xfrm>
            <a:off x="238990" y="1737360"/>
            <a:ext cx="11714019" cy="4368030"/>
          </a:xfrm>
        </p:spPr>
        <p:txBody>
          <a:bodyPr>
            <a:normAutofit/>
          </a:bodyPr>
          <a:lstStyle/>
          <a:p>
            <a:r>
              <a:rPr lang="en-US" sz="2800" dirty="0"/>
              <a:t>Cronbach’s alpha is a measure of internal consistency and scale reliability. </a:t>
            </a:r>
          </a:p>
          <a:p>
            <a:pPr lvl="1"/>
            <a:r>
              <a:rPr lang="en-US" sz="2400" dirty="0"/>
              <a:t>Higher values show better scale reliability. </a:t>
            </a:r>
          </a:p>
          <a:p>
            <a:pPr lvl="1"/>
            <a:r>
              <a:rPr lang="en-US" sz="2400" dirty="0"/>
              <a:t>Usually, </a:t>
            </a:r>
            <a:r>
              <a:rPr lang="el-GR" sz="2400" dirty="0"/>
              <a:t>α</a:t>
            </a:r>
            <a:r>
              <a:rPr lang="en-US" sz="2400" dirty="0"/>
              <a:t> &gt; .70 is acceptable. </a:t>
            </a:r>
          </a:p>
          <a:p>
            <a:endParaRPr lang="en-US" sz="2400" dirty="0"/>
          </a:p>
          <a:p>
            <a:r>
              <a:rPr lang="en-US" sz="2800" dirty="0"/>
              <a:t>Before using an index for racial resentment, check the correlation between the variables in the index</a:t>
            </a:r>
          </a:p>
          <a:p>
            <a:r>
              <a:rPr lang="en-US" sz="2400" dirty="0"/>
              <a:t>&gt; library(psych)</a:t>
            </a:r>
          </a:p>
          <a:p>
            <a:r>
              <a:rPr lang="en-US" sz="2400" dirty="0"/>
              <a:t>&gt; </a:t>
            </a:r>
            <a:r>
              <a:rPr lang="en-US" sz="2400" dirty="0" err="1"/>
              <a:t>someindex</a:t>
            </a:r>
            <a:r>
              <a:rPr lang="en-US" sz="2400" dirty="0"/>
              <a:t> &lt;- subset(</a:t>
            </a:r>
            <a:r>
              <a:rPr lang="en-US" sz="2400" dirty="0" err="1"/>
              <a:t>dataframe</a:t>
            </a:r>
            <a:r>
              <a:rPr lang="en-US" sz="2400" dirty="0"/>
              <a:t>, select=c(</a:t>
            </a:r>
            <a:r>
              <a:rPr lang="en-US" sz="2400" dirty="0" err="1"/>
              <a:t>rangeOf:variablesYouWant</a:t>
            </a:r>
            <a:r>
              <a:rPr lang="en-US" sz="2400" dirty="0"/>
              <a:t>))      </a:t>
            </a:r>
            <a:r>
              <a:rPr lang="en-US" sz="1800" dirty="0"/>
              <a:t># creates index / mini df</a:t>
            </a:r>
          </a:p>
          <a:p>
            <a:r>
              <a:rPr lang="en-US" sz="2400" dirty="0"/>
              <a:t>&gt; alpha(</a:t>
            </a:r>
            <a:r>
              <a:rPr lang="en-US" sz="2400" dirty="0" err="1"/>
              <a:t>someindex</a:t>
            </a:r>
            <a:r>
              <a:rPr lang="en-US" sz="2400" dirty="0"/>
              <a:t>) 					# estimate of reliability for a single scale</a:t>
            </a:r>
          </a:p>
        </p:txBody>
      </p:sp>
    </p:spTree>
    <p:extLst>
      <p:ext uri="{BB962C8B-B14F-4D97-AF65-F5344CB8AC3E}">
        <p14:creationId xmlns:p14="http://schemas.microsoft.com/office/powerpoint/2010/main" val="419970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3190A-7D6E-4340-AFE9-2062CE95832A}"/>
              </a:ext>
            </a:extLst>
          </p:cNvPr>
          <p:cNvPicPr>
            <a:picLocks noChangeAspect="1"/>
          </p:cNvPicPr>
          <p:nvPr/>
        </p:nvPicPr>
        <p:blipFill>
          <a:blip r:embed="rId3"/>
          <a:stretch>
            <a:fillRect/>
          </a:stretch>
        </p:blipFill>
        <p:spPr>
          <a:xfrm>
            <a:off x="1036320" y="-156101"/>
            <a:ext cx="9780374" cy="6942452"/>
          </a:xfrm>
          <a:prstGeom prst="rect">
            <a:avLst/>
          </a:prstGeom>
        </p:spPr>
      </p:pic>
      <p:pic>
        <p:nvPicPr>
          <p:cNvPr id="9" name="Picture 8">
            <a:extLst>
              <a:ext uri="{FF2B5EF4-FFF2-40B4-BE49-F238E27FC236}">
                <a16:creationId xmlns:a16="http://schemas.microsoft.com/office/drawing/2014/main" id="{D2C67CDF-B444-433D-9089-1C909BE77D26}"/>
              </a:ext>
            </a:extLst>
          </p:cNvPr>
          <p:cNvPicPr>
            <a:picLocks noChangeAspect="1"/>
          </p:cNvPicPr>
          <p:nvPr/>
        </p:nvPicPr>
        <p:blipFill>
          <a:blip r:embed="rId4"/>
          <a:stretch>
            <a:fillRect/>
          </a:stretch>
        </p:blipFill>
        <p:spPr>
          <a:xfrm>
            <a:off x="993044" y="259613"/>
            <a:ext cx="9914441" cy="6580925"/>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772755">
            <a:off x="3563064" y="4850516"/>
            <a:ext cx="2752435" cy="255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9829162" flipV="1">
            <a:off x="2600586" y="936607"/>
            <a:ext cx="2927171" cy="26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5417968" y="466812"/>
            <a:ext cx="4776767" cy="461665"/>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err="1">
                <a:solidFill>
                  <a:schemeClr val="accent2">
                    <a:lumMod val="50000"/>
                  </a:schemeClr>
                </a:solidFill>
              </a:rPr>
              <a:t>Raw_alpha</a:t>
            </a:r>
            <a:r>
              <a:rPr lang="en-US" sz="2400" dirty="0">
                <a:solidFill>
                  <a:schemeClr val="accent2">
                    <a:lumMod val="50000"/>
                  </a:schemeClr>
                </a:solidFill>
              </a:rPr>
              <a:t>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6225317" y="4791327"/>
            <a:ext cx="5966683" cy="830997"/>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400" dirty="0">
                <a:solidFill>
                  <a:schemeClr val="accent2">
                    <a:lumMod val="50000"/>
                  </a:schemeClr>
                </a:solidFill>
              </a:rPr>
              <a:t>None of the alphas increase when a variable is dropped. Therefore keep the variables.</a:t>
            </a:r>
          </a:p>
        </p:txBody>
      </p:sp>
    </p:spTree>
    <p:extLst>
      <p:ext uri="{BB962C8B-B14F-4D97-AF65-F5344CB8AC3E}">
        <p14:creationId xmlns:p14="http://schemas.microsoft.com/office/powerpoint/2010/main" val="27562526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if alpha coefficient is small:</a:t>
            </a:r>
          </a:p>
        </p:txBody>
      </p:sp>
      <p:sp>
        <p:nvSpPr>
          <p:cNvPr id="3" name="Content Placeholder 2"/>
          <p:cNvSpPr>
            <a:spLocks noGrp="1"/>
          </p:cNvSpPr>
          <p:nvPr>
            <p:ph idx="1"/>
          </p:nvPr>
        </p:nvSpPr>
        <p:spPr/>
        <p:txBody>
          <a:bodyPr>
            <a:normAutofit fontScale="92500"/>
          </a:bodyPr>
          <a:lstStyle/>
          <a:p>
            <a:r>
              <a:rPr lang="en-US" sz="3600" dirty="0"/>
              <a:t>1. Drop item(s) if that improves alpha to acceptable levels.</a:t>
            </a:r>
          </a:p>
          <a:p>
            <a:r>
              <a:rPr lang="en-US" sz="3600" dirty="0"/>
              <a:t>2. Look for other items to include in index to improve.</a:t>
            </a:r>
          </a:p>
          <a:p>
            <a:r>
              <a:rPr lang="en-US" sz="3600" dirty="0"/>
              <a:t>3. Consider as separate measures (not of the same underlying construct).</a:t>
            </a:r>
          </a:p>
          <a:p>
            <a:r>
              <a:rPr lang="en-US" sz="3600" dirty="0"/>
              <a:t>4. Combine them into an index and </a:t>
            </a:r>
            <a:r>
              <a:rPr lang="en-US" sz="3600" b="1" dirty="0"/>
              <a:t>report it</a:t>
            </a:r>
            <a:r>
              <a:rPr lang="en-US" sz="3600" dirty="0"/>
              <a:t>, even if it less than 0.7. </a:t>
            </a:r>
          </a:p>
        </p:txBody>
      </p:sp>
    </p:spTree>
    <p:extLst>
      <p:ext uri="{BB962C8B-B14F-4D97-AF65-F5344CB8AC3E}">
        <p14:creationId xmlns:p14="http://schemas.microsoft.com/office/powerpoint/2010/main" val="23308084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5765-07E5-4C97-A9D7-5A74D853D46A}"/>
              </a:ext>
            </a:extLst>
          </p:cNvPr>
          <p:cNvPicPr>
            <a:picLocks noChangeAspect="1"/>
          </p:cNvPicPr>
          <p:nvPr/>
        </p:nvPicPr>
        <p:blipFill>
          <a:blip r:embed="rId3"/>
          <a:stretch>
            <a:fillRect/>
          </a:stretch>
        </p:blipFill>
        <p:spPr>
          <a:xfrm>
            <a:off x="28964" y="45293"/>
            <a:ext cx="7106246" cy="6812707"/>
          </a:xfrm>
          <a:prstGeom prst="rect">
            <a:avLst/>
          </a:prstGeom>
        </p:spPr>
      </p:pic>
      <p:sp>
        <p:nvSpPr>
          <p:cNvPr id="5" name="Arrow: Right 4">
            <a:extLst>
              <a:ext uri="{FF2B5EF4-FFF2-40B4-BE49-F238E27FC236}">
                <a16:creationId xmlns:a16="http://schemas.microsoft.com/office/drawing/2014/main" id="{CF9BA393-9E0A-47D7-8DF8-6573ABA76091}"/>
              </a:ext>
            </a:extLst>
          </p:cNvPr>
          <p:cNvSpPr/>
          <p:nvPr/>
        </p:nvSpPr>
        <p:spPr>
          <a:xfrm rot="11247602">
            <a:off x="1813949" y="3572685"/>
            <a:ext cx="4466097" cy="22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70C1B90-4616-4DFC-AF3D-F9E3E1F06C6F}"/>
              </a:ext>
            </a:extLst>
          </p:cNvPr>
          <p:cNvSpPr/>
          <p:nvPr/>
        </p:nvSpPr>
        <p:spPr>
          <a:xfrm rot="10235581" flipV="1">
            <a:off x="1117982" y="407116"/>
            <a:ext cx="4447608" cy="2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7BF9F-33A6-47CA-A922-3BD6923D31BF}"/>
              </a:ext>
            </a:extLst>
          </p:cNvPr>
          <p:cNvSpPr txBox="1"/>
          <p:nvPr/>
        </p:nvSpPr>
        <p:spPr>
          <a:xfrm>
            <a:off x="3308662" y="105877"/>
            <a:ext cx="6655209" cy="52322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2800" dirty="0">
                <a:solidFill>
                  <a:schemeClr val="accent2">
                    <a:lumMod val="50000"/>
                  </a:schemeClr>
                </a:solidFill>
              </a:rPr>
              <a:t>Raw alpha is what we care about</a:t>
            </a:r>
          </a:p>
        </p:txBody>
      </p:sp>
      <p:sp>
        <p:nvSpPr>
          <p:cNvPr id="8" name="TextBox 7">
            <a:extLst>
              <a:ext uri="{FF2B5EF4-FFF2-40B4-BE49-F238E27FC236}">
                <a16:creationId xmlns:a16="http://schemas.microsoft.com/office/drawing/2014/main" id="{30DAA0C5-5C84-4490-AFF5-16268D8FB024}"/>
              </a:ext>
            </a:extLst>
          </p:cNvPr>
          <p:cNvSpPr txBox="1"/>
          <p:nvPr/>
        </p:nvSpPr>
        <p:spPr>
          <a:xfrm>
            <a:off x="4650720" y="3586772"/>
            <a:ext cx="7102665" cy="3046988"/>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pPr algn="ctr"/>
            <a:r>
              <a:rPr lang="en-US" sz="3200" dirty="0">
                <a:solidFill>
                  <a:schemeClr val="accent2">
                    <a:lumMod val="50000"/>
                  </a:schemeClr>
                </a:solidFill>
              </a:rPr>
              <a:t>If the “healthy” variable is dropped, the alpha coefficient increases to 0.85. </a:t>
            </a:r>
          </a:p>
          <a:p>
            <a:pPr algn="ctr"/>
            <a:endParaRPr lang="en-US" sz="3200" dirty="0">
              <a:solidFill>
                <a:schemeClr val="accent2">
                  <a:lumMod val="50000"/>
                </a:schemeClr>
              </a:solidFill>
            </a:endParaRPr>
          </a:p>
          <a:p>
            <a:pPr algn="ctr"/>
            <a:r>
              <a:rPr lang="en-US" sz="3200" dirty="0">
                <a:solidFill>
                  <a:schemeClr val="accent2">
                    <a:lumMod val="50000"/>
                  </a:schemeClr>
                </a:solidFill>
              </a:rPr>
              <a:t>This implies that “healthy” doesn’t measure the same construct as the other variables. </a:t>
            </a:r>
          </a:p>
        </p:txBody>
      </p:sp>
      <p:sp>
        <p:nvSpPr>
          <p:cNvPr id="12" name="Rectangle 11">
            <a:extLst>
              <a:ext uri="{FF2B5EF4-FFF2-40B4-BE49-F238E27FC236}">
                <a16:creationId xmlns:a16="http://schemas.microsoft.com/office/drawing/2014/main" id="{8F04195F-7B03-41BC-85CC-16907FAF7E9B}"/>
              </a:ext>
            </a:extLst>
          </p:cNvPr>
          <p:cNvSpPr/>
          <p:nvPr/>
        </p:nvSpPr>
        <p:spPr>
          <a:xfrm>
            <a:off x="6976616" y="738915"/>
            <a:ext cx="5186419" cy="1384995"/>
          </a:xfrm>
          <a:prstGeom prst="rect">
            <a:avLst/>
          </a:prstGeom>
          <a:solidFill>
            <a:schemeClr val="bg2"/>
          </a:solidFill>
          <a:ln>
            <a:solidFill>
              <a:schemeClr val="tx2"/>
            </a:solidFill>
          </a:ln>
        </p:spPr>
        <p:txBody>
          <a:bodyPr wrap="square">
            <a:spAutoFit/>
          </a:bodyPr>
          <a:lstStyle/>
          <a:p>
            <a:pPr marL="401638" indent="-401638"/>
            <a:r>
              <a:rPr lang="en-US" sz="2800" b="1" dirty="0"/>
              <a:t>&gt;   resentment2 &lt;- subset(ANES, select=c(resent1, resent2, resent3, resent4, healthy))</a:t>
            </a:r>
          </a:p>
        </p:txBody>
      </p:sp>
    </p:spTree>
    <p:extLst>
      <p:ext uri="{BB962C8B-B14F-4D97-AF65-F5344CB8AC3E}">
        <p14:creationId xmlns:p14="http://schemas.microsoft.com/office/powerpoint/2010/main" val="10419833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6486-6CAA-4BD4-9409-06E764170B21}"/>
              </a:ext>
            </a:extLst>
          </p:cNvPr>
          <p:cNvSpPr>
            <a:spLocks noGrp="1"/>
          </p:cNvSpPr>
          <p:nvPr>
            <p:ph type="title"/>
          </p:nvPr>
        </p:nvSpPr>
        <p:spPr/>
        <p:txBody>
          <a:bodyPr/>
          <a:lstStyle/>
          <a:p>
            <a:r>
              <a:rPr lang="en-US" dirty="0"/>
              <a:t>Lab Activity: Government Trust</a:t>
            </a:r>
          </a:p>
        </p:txBody>
      </p:sp>
      <p:sp>
        <p:nvSpPr>
          <p:cNvPr id="3" name="Content Placeholder 2">
            <a:extLst>
              <a:ext uri="{FF2B5EF4-FFF2-40B4-BE49-F238E27FC236}">
                <a16:creationId xmlns:a16="http://schemas.microsoft.com/office/drawing/2014/main" id="{94B39933-3A98-44CE-8611-59F5DCE6B7E1}"/>
              </a:ext>
            </a:extLst>
          </p:cNvPr>
          <p:cNvSpPr>
            <a:spLocks noGrp="1"/>
          </p:cNvSpPr>
          <p:nvPr>
            <p:ph idx="1"/>
          </p:nvPr>
        </p:nvSpPr>
        <p:spPr>
          <a:xfrm>
            <a:off x="637850" y="2083237"/>
            <a:ext cx="10633803" cy="4488160"/>
          </a:xfrm>
        </p:spPr>
        <p:txBody>
          <a:bodyPr>
            <a:normAutofit/>
          </a:bodyPr>
          <a:lstStyle/>
          <a:p>
            <a:pPr marL="514350" indent="-514350">
              <a:buAutoNum type="arabicPeriod"/>
            </a:pPr>
            <a:r>
              <a:rPr lang="en-US" sz="3200" dirty="0"/>
              <a:t>We want to create an index to measure the level of trust in government How would you recode each of those so that higher numbers indicated greater trust?</a:t>
            </a:r>
          </a:p>
          <a:p>
            <a:pPr marL="749808" lvl="1" indent="-457200"/>
            <a:r>
              <a:rPr lang="en-US" sz="3000" dirty="0"/>
              <a:t>Use V161215, V161217, V161218, V161219</a:t>
            </a:r>
          </a:p>
          <a:p>
            <a:pPr marL="468313" indent="-468313">
              <a:buNone/>
            </a:pPr>
            <a:r>
              <a:rPr lang="en-US" sz="3200" dirty="0"/>
              <a:t>2. Use alpha reliability coefficient approach to test whether those items can be combined into an index. Does dropping any of the items improve the alpha coefficient?</a:t>
            </a:r>
          </a:p>
          <a:p>
            <a:pPr marL="468313" indent="-468313">
              <a:buNone/>
            </a:pPr>
            <a:r>
              <a:rPr lang="en-US" sz="3200" dirty="0"/>
              <a:t>3. Create an index using the variables.</a:t>
            </a:r>
          </a:p>
          <a:p>
            <a:endParaRPr lang="en-US" dirty="0"/>
          </a:p>
        </p:txBody>
      </p:sp>
    </p:spTree>
    <p:extLst>
      <p:ext uri="{BB962C8B-B14F-4D97-AF65-F5344CB8AC3E}">
        <p14:creationId xmlns:p14="http://schemas.microsoft.com/office/powerpoint/2010/main" val="27377757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BBF-184B-44F3-A122-4B8EEDBAC87C}"/>
              </a:ext>
            </a:extLst>
          </p:cNvPr>
          <p:cNvSpPr>
            <a:spLocks noGrp="1"/>
          </p:cNvSpPr>
          <p:nvPr>
            <p:ph type="title"/>
          </p:nvPr>
        </p:nvSpPr>
        <p:spPr/>
        <p:txBody>
          <a:bodyPr/>
          <a:lstStyle/>
          <a:p>
            <a:r>
              <a:rPr lang="en-US" dirty="0"/>
              <a:t>Government Trust Index</a:t>
            </a:r>
          </a:p>
        </p:txBody>
      </p:sp>
      <p:sp>
        <p:nvSpPr>
          <p:cNvPr id="3" name="Content Placeholder 2">
            <a:extLst>
              <a:ext uri="{FF2B5EF4-FFF2-40B4-BE49-F238E27FC236}">
                <a16:creationId xmlns:a16="http://schemas.microsoft.com/office/drawing/2014/main" id="{D80F8B07-CB86-4E26-BF5D-59FDD87D99CD}"/>
              </a:ext>
            </a:extLst>
          </p:cNvPr>
          <p:cNvSpPr>
            <a:spLocks noGrp="1"/>
          </p:cNvSpPr>
          <p:nvPr>
            <p:ph idx="1"/>
          </p:nvPr>
        </p:nvSpPr>
        <p:spPr/>
        <p:txBody>
          <a:bodyPr>
            <a:normAutofit/>
          </a:bodyPr>
          <a:lstStyle/>
          <a:p>
            <a:pPr marL="0" indent="0">
              <a:buNone/>
            </a:pPr>
            <a:r>
              <a:rPr lang="en-US" sz="2800" dirty="0"/>
              <a:t>V161215: </a:t>
            </a:r>
            <a:r>
              <a:rPr lang="en-US" sz="2800" b="0" i="0" dirty="0">
                <a:solidFill>
                  <a:srgbClr val="000000"/>
                </a:solidFill>
                <a:effectLst/>
                <a:latin typeface="LMRoman10-Regular-Identity-H"/>
              </a:rPr>
              <a:t>How often can you trust the federal government in Washington to do what is right? </a:t>
            </a:r>
          </a:p>
          <a:p>
            <a:pPr marL="0" indent="0">
              <a:buNone/>
            </a:pPr>
            <a:r>
              <a:rPr lang="en-US" sz="2800" dirty="0"/>
              <a:t>V161217: </a:t>
            </a:r>
            <a:r>
              <a:rPr lang="en-US" sz="2800" b="0" i="0" dirty="0">
                <a:solidFill>
                  <a:srgbClr val="000000"/>
                </a:solidFill>
                <a:effectLst/>
                <a:latin typeface="LMRoman10-Regular-Identity-H"/>
              </a:rPr>
              <a:t>Do you think that people in government waste a lot of the money we pay in taxes, waste some of it, or don’t waste very much of it?</a:t>
            </a:r>
            <a:r>
              <a:rPr lang="en-US" sz="2800" dirty="0"/>
              <a:t> </a:t>
            </a:r>
          </a:p>
          <a:p>
            <a:pPr marL="0" indent="0">
              <a:buNone/>
            </a:pPr>
            <a:r>
              <a:rPr lang="en-US" sz="2800" dirty="0"/>
              <a:t>V161218: </a:t>
            </a:r>
            <a:r>
              <a:rPr lang="en-US" sz="2800" b="0" i="0" dirty="0">
                <a:solidFill>
                  <a:srgbClr val="000000"/>
                </a:solidFill>
                <a:effectLst/>
                <a:latin typeface="LMRoman10-Regular-Identity-H"/>
              </a:rPr>
              <a:t>How many of the people running the government are corrupt?</a:t>
            </a:r>
          </a:p>
          <a:p>
            <a:pPr marL="0" indent="0">
              <a:buNone/>
            </a:pPr>
            <a:r>
              <a:rPr lang="en-US" sz="2800" dirty="0">
                <a:solidFill>
                  <a:srgbClr val="000000"/>
                </a:solidFill>
                <a:latin typeface="LMRoman10-Regular-Identity-H"/>
              </a:rPr>
              <a:t>V161219: </a:t>
            </a:r>
            <a:r>
              <a:rPr lang="en-US" sz="2800" b="0" i="0" dirty="0">
                <a:solidFill>
                  <a:srgbClr val="000000"/>
                </a:solidFill>
                <a:effectLst/>
                <a:latin typeface="LMRoman10-Regular-Identity-H"/>
              </a:rPr>
              <a:t>Generally speaking, how often can you trust other people?</a:t>
            </a:r>
            <a:r>
              <a:rPr lang="en-US" sz="2800" dirty="0"/>
              <a:t> </a:t>
            </a:r>
          </a:p>
        </p:txBody>
      </p:sp>
    </p:spTree>
    <p:extLst>
      <p:ext uri="{BB962C8B-B14F-4D97-AF65-F5344CB8AC3E}">
        <p14:creationId xmlns:p14="http://schemas.microsoft.com/office/powerpoint/2010/main" val="704286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4781-79B5-4926-87C2-A76451D108A4}"/>
              </a:ext>
            </a:extLst>
          </p:cNvPr>
          <p:cNvSpPr>
            <a:spLocks noGrp="1"/>
          </p:cNvSpPr>
          <p:nvPr>
            <p:ph type="title"/>
          </p:nvPr>
        </p:nvSpPr>
        <p:spPr/>
        <p:txBody>
          <a:bodyPr/>
          <a:lstStyle/>
          <a:p>
            <a:r>
              <a:rPr lang="en-US" dirty="0"/>
              <a:t>Accessing Public Data</a:t>
            </a:r>
          </a:p>
        </p:txBody>
      </p:sp>
      <p:sp>
        <p:nvSpPr>
          <p:cNvPr id="3" name="Content Placeholder 2">
            <a:extLst>
              <a:ext uri="{FF2B5EF4-FFF2-40B4-BE49-F238E27FC236}">
                <a16:creationId xmlns:a16="http://schemas.microsoft.com/office/drawing/2014/main" id="{E734BC23-5664-497E-B507-319252B6A6A7}"/>
              </a:ext>
            </a:extLst>
          </p:cNvPr>
          <p:cNvSpPr>
            <a:spLocks noGrp="1"/>
          </p:cNvSpPr>
          <p:nvPr>
            <p:ph idx="1"/>
          </p:nvPr>
        </p:nvSpPr>
        <p:spPr>
          <a:xfrm>
            <a:off x="1097278" y="1845734"/>
            <a:ext cx="10058401" cy="4466166"/>
          </a:xfrm>
        </p:spPr>
        <p:txBody>
          <a:bodyPr>
            <a:normAutofit lnSpcReduction="10000"/>
          </a:bodyPr>
          <a:lstStyle/>
          <a:p>
            <a:pPr marL="0" indent="0">
              <a:buNone/>
            </a:pPr>
            <a:r>
              <a:rPr lang="en-US" sz="2400" dirty="0">
                <a:hlinkClick r:id="rId3"/>
              </a:rPr>
              <a:t>ICPSR</a:t>
            </a:r>
            <a:r>
              <a:rPr lang="en-US" sz="2400" dirty="0"/>
              <a:t> – Archive of data used in social and behavioral science research. You can search topics and phrases and filter by data format,  funding agency, year published, etc.</a:t>
            </a:r>
          </a:p>
          <a:p>
            <a:pPr marL="0" indent="0">
              <a:buNone/>
            </a:pPr>
            <a:r>
              <a:rPr lang="en-US" sz="2400" dirty="0">
                <a:hlinkClick r:id="rId4"/>
              </a:rPr>
              <a:t>Chicago Data Portal</a:t>
            </a:r>
            <a:r>
              <a:rPr lang="en-US" sz="2400" dirty="0"/>
              <a:t> – 311 calls, demographics, parks, city employees, permits, and locations of libraries, parks, schools, etc., plus any more topics and datasets</a:t>
            </a:r>
          </a:p>
          <a:p>
            <a:pPr marL="0" indent="0">
              <a:buNone/>
            </a:pPr>
            <a:r>
              <a:rPr lang="en-US" sz="2400" dirty="0">
                <a:hlinkClick r:id="rId5"/>
              </a:rPr>
              <a:t>Data.gov </a:t>
            </a:r>
            <a:r>
              <a:rPr lang="en-US" sz="2400" dirty="0"/>
              <a:t>– NASA, EPA, Defense, FEMA, + other government departments and their open data</a:t>
            </a:r>
          </a:p>
          <a:p>
            <a:pPr marL="0" indent="0">
              <a:buNone/>
            </a:pPr>
            <a:r>
              <a:rPr lang="en-US" sz="2400" dirty="0">
                <a:hlinkClick r:id="rId6"/>
              </a:rPr>
              <a:t>UIC's data sources</a:t>
            </a:r>
            <a:r>
              <a:rPr lang="en-US" sz="2400" dirty="0"/>
              <a:t> - UIC has a list of data sources of various types categorized as "Research Tools" and "Policy Documents." If you don't remember what your options are, this is a good place to start. Links to HUD, American Community Survey, USA Gov, CMAP, National Low Income Housing Coalition, Chicago Data Portal, just to name a few. UIC also allow students to access other large data repositories such as ICPSR, Policy Map, and more.</a:t>
            </a:r>
          </a:p>
        </p:txBody>
      </p:sp>
    </p:spTree>
    <p:extLst>
      <p:ext uri="{BB962C8B-B14F-4D97-AF65-F5344CB8AC3E}">
        <p14:creationId xmlns:p14="http://schemas.microsoft.com/office/powerpoint/2010/main" val="34464069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How to obtain descriptive statistics</a:t>
            </a:r>
          </a:p>
        </p:txBody>
      </p:sp>
      <p:sp>
        <p:nvSpPr>
          <p:cNvPr id="3" name="Content Placeholder 2"/>
          <p:cNvSpPr>
            <a:spLocks noGrp="1"/>
          </p:cNvSpPr>
          <p:nvPr>
            <p:ph idx="1"/>
            <p:custDataLst>
              <p:tags r:id="rId3"/>
            </p:custDataLst>
          </p:nvPr>
        </p:nvSpPr>
        <p:spPr/>
        <p:txBody>
          <a:bodyPr>
            <a:normAutofit/>
          </a:bodyPr>
          <a:lstStyle/>
          <a:p>
            <a:r>
              <a:rPr lang="en-US" sz="2800" b="1" dirty="0"/>
              <a:t>describe() </a:t>
            </a:r>
            <a:r>
              <a:rPr lang="en-US" sz="2800" dirty="0"/>
              <a:t>reports means, standard deviations, medians, min, max, range, skew, kurtosis and standard errors for integer or real data. </a:t>
            </a:r>
          </a:p>
          <a:p>
            <a:r>
              <a:rPr lang="en-US" sz="2800" dirty="0"/>
              <a:t>Non-numeric data, although the statistics are meaningless, will be treated as if numeric (based upon the categorical coding of the data)</a:t>
            </a:r>
          </a:p>
          <a:p>
            <a:pPr lvl="1"/>
            <a:r>
              <a:rPr lang="en-US" sz="2400" b="1" dirty="0"/>
              <a:t>Just because you can do math with the data, doesn’t mean you should</a:t>
            </a:r>
          </a:p>
          <a:p>
            <a:endParaRPr lang="en-US" dirty="0"/>
          </a:p>
        </p:txBody>
      </p:sp>
      <p:pic>
        <p:nvPicPr>
          <p:cNvPr id="5" name="Picture 4">
            <a:extLst>
              <a:ext uri="{FF2B5EF4-FFF2-40B4-BE49-F238E27FC236}">
                <a16:creationId xmlns:a16="http://schemas.microsoft.com/office/drawing/2014/main" id="{C33549EB-16C9-4C2A-A498-4EC62B00DD7D}"/>
              </a:ext>
            </a:extLst>
          </p:cNvPr>
          <p:cNvPicPr>
            <a:picLocks noChangeAspect="1"/>
          </p:cNvPicPr>
          <p:nvPr/>
        </p:nvPicPr>
        <p:blipFill>
          <a:blip r:embed="rId6"/>
          <a:stretch>
            <a:fillRect/>
          </a:stretch>
        </p:blipFill>
        <p:spPr>
          <a:xfrm>
            <a:off x="145788" y="4332769"/>
            <a:ext cx="11900423" cy="1536325"/>
          </a:xfrm>
          <a:prstGeom prst="rect">
            <a:avLst/>
          </a:prstGeom>
        </p:spPr>
      </p:pic>
    </p:spTree>
    <p:custDataLst>
      <p:tags r:id="rId1"/>
    </p:custDataLst>
    <p:extLst>
      <p:ext uri="{BB962C8B-B14F-4D97-AF65-F5344CB8AC3E}">
        <p14:creationId xmlns:p14="http://schemas.microsoft.com/office/powerpoint/2010/main" val="16720783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Recoding Variables</a:t>
            </a:r>
            <a:endParaRPr dirty="0"/>
          </a:p>
        </p:txBody>
      </p:sp>
      <p:sp>
        <p:nvSpPr>
          <p:cNvPr id="113" name="Subtitle 2"/>
          <p:cNvSpPr txBox="1">
            <a:spLocks noGrp="1"/>
          </p:cNvSpPr>
          <p:nvPr>
            <p:ph type="subTitle" idx="1"/>
          </p:nvPr>
        </p:nvSpPr>
        <p:spPr>
          <a:prstGeom prst="rect">
            <a:avLst/>
          </a:prstGeom>
        </p:spPr>
        <p:txBody>
          <a:bodyPr/>
          <a:lstStyle/>
          <a:p>
            <a:r>
              <a:rPr lang="en-US" dirty="0"/>
              <a:t>Create dichotomous variables, ordinal variables, groups</a:t>
            </a:r>
            <a:endParaRPr dirty="0"/>
          </a:p>
        </p:txBody>
      </p:sp>
    </p:spTree>
    <p:extLst>
      <p:ext uri="{BB962C8B-B14F-4D97-AF65-F5344CB8AC3E}">
        <p14:creationId xmlns:p14="http://schemas.microsoft.com/office/powerpoint/2010/main" val="24314711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DD7-7794-4689-9EC8-B948DE5D590C}"/>
              </a:ext>
            </a:extLst>
          </p:cNvPr>
          <p:cNvSpPr>
            <a:spLocks noGrp="1"/>
          </p:cNvSpPr>
          <p:nvPr>
            <p:ph type="title"/>
          </p:nvPr>
        </p:nvSpPr>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47E13952-390F-4728-8B40-B5BFA29770D8}"/>
              </a:ext>
            </a:extLst>
          </p:cNvPr>
          <p:cNvSpPr>
            <a:spLocks noGrp="1"/>
          </p:cNvSpPr>
          <p:nvPr>
            <p:ph idx="1"/>
          </p:nvPr>
        </p:nvSpPr>
        <p:spPr>
          <a:xfrm>
            <a:off x="3882812" y="1826074"/>
            <a:ext cx="8444653" cy="4573264"/>
          </a:xfrm>
        </p:spPr>
        <p:txBody>
          <a:bodyPr>
            <a:normAutofit fontScale="92500" lnSpcReduction="20000"/>
          </a:bodyPr>
          <a:lstStyle/>
          <a:p>
            <a:pPr>
              <a:lnSpc>
                <a:spcPct val="120000"/>
              </a:lnSpc>
              <a:spcBef>
                <a:spcPts val="0"/>
              </a:spcBef>
              <a:spcAft>
                <a:spcPts val="0"/>
              </a:spcAft>
            </a:pPr>
            <a:r>
              <a:rPr lang="en-US" sz="1800" dirty="0"/>
              <a:t>&gt; </a:t>
            </a:r>
            <a:r>
              <a:rPr lang="en-US" sz="1800" b="1" dirty="0"/>
              <a:t>attributes(tail(ANES$V161232))</a:t>
            </a:r>
          </a:p>
          <a:p>
            <a:pPr>
              <a:lnSpc>
                <a:spcPct val="120000"/>
              </a:lnSpc>
              <a:spcBef>
                <a:spcPts val="0"/>
              </a:spcBef>
              <a:spcAft>
                <a:spcPts val="0"/>
              </a:spcAft>
            </a:pPr>
            <a:endParaRPr lang="en-US" sz="1800" b="1" dirty="0"/>
          </a:p>
          <a:p>
            <a:pPr>
              <a:lnSpc>
                <a:spcPct val="120000"/>
              </a:lnSpc>
              <a:spcBef>
                <a:spcPts val="0"/>
              </a:spcBef>
              <a:spcAft>
                <a:spcPts val="0"/>
              </a:spcAft>
            </a:pPr>
            <a:r>
              <a:rPr lang="en-US" sz="1800" dirty="0"/>
              <a:t>$label</a:t>
            </a:r>
          </a:p>
          <a:p>
            <a:pPr>
              <a:lnSpc>
                <a:spcPct val="120000"/>
              </a:lnSpc>
              <a:spcBef>
                <a:spcPts val="0"/>
              </a:spcBef>
              <a:spcAft>
                <a:spcPts val="0"/>
              </a:spcAft>
            </a:pPr>
            <a:r>
              <a:rPr lang="en-US" sz="1800" dirty="0"/>
              <a:t>[1] "PRE: STD Abortion: self-placement"</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$labels</a:t>
            </a:r>
          </a:p>
          <a:p>
            <a:pPr>
              <a:lnSpc>
                <a:spcPct val="120000"/>
              </a:lnSpc>
              <a:spcBef>
                <a:spcPts val="0"/>
              </a:spcBef>
              <a:spcAft>
                <a:spcPts val="0"/>
              </a:spcAft>
            </a:pPr>
            <a:r>
              <a:rPr lang="en-US" sz="1800" dirty="0"/>
              <a:t> -9. Refused </a:t>
            </a:r>
          </a:p>
          <a:p>
            <a:pPr>
              <a:lnSpc>
                <a:spcPct val="120000"/>
              </a:lnSpc>
              <a:spcBef>
                <a:spcPts val="0"/>
              </a:spcBef>
              <a:spcAft>
                <a:spcPts val="0"/>
              </a:spcAft>
            </a:pPr>
            <a:r>
              <a:rPr lang="en-US" sz="1800" dirty="0"/>
              <a:t>-8. Don't know (FTF only) </a:t>
            </a:r>
          </a:p>
          <a:p>
            <a:pPr>
              <a:lnSpc>
                <a:spcPct val="120000"/>
              </a:lnSpc>
              <a:spcBef>
                <a:spcPts val="0"/>
              </a:spcBef>
              <a:spcAft>
                <a:spcPts val="0"/>
              </a:spcAft>
            </a:pPr>
            <a:r>
              <a:rPr lang="en-US" sz="1800" dirty="0"/>
              <a:t>1. By law, abortion should never be permitted. </a:t>
            </a:r>
          </a:p>
          <a:p>
            <a:pPr>
              <a:lnSpc>
                <a:spcPct val="120000"/>
              </a:lnSpc>
              <a:spcBef>
                <a:spcPts val="0"/>
              </a:spcBef>
              <a:spcAft>
                <a:spcPts val="0"/>
              </a:spcAft>
            </a:pPr>
            <a:r>
              <a:rPr lang="en-US" sz="1800" dirty="0"/>
              <a:t>2. By law, only in case of rape, incest, or woman's life in danger. </a:t>
            </a:r>
          </a:p>
          <a:p>
            <a:pPr>
              <a:lnSpc>
                <a:spcPct val="120000"/>
              </a:lnSpc>
              <a:spcBef>
                <a:spcPts val="0"/>
              </a:spcBef>
              <a:spcAft>
                <a:spcPts val="0"/>
              </a:spcAft>
            </a:pPr>
            <a:r>
              <a:rPr lang="en-US" sz="1800" dirty="0"/>
              <a:t>3. By law, for reasons other than rape, incest, or woman's life in danger if need established </a:t>
            </a:r>
          </a:p>
          <a:p>
            <a:pPr>
              <a:lnSpc>
                <a:spcPct val="120000"/>
              </a:lnSpc>
              <a:spcBef>
                <a:spcPts val="0"/>
              </a:spcBef>
              <a:spcAft>
                <a:spcPts val="0"/>
              </a:spcAft>
            </a:pPr>
            <a:r>
              <a:rPr lang="en-US" sz="1800" dirty="0"/>
              <a:t>4. By law, abortion as a matter of personal choice. </a:t>
            </a:r>
          </a:p>
          <a:p>
            <a:pPr>
              <a:lnSpc>
                <a:spcPct val="120000"/>
              </a:lnSpc>
              <a:spcBef>
                <a:spcPts val="0"/>
              </a:spcBef>
              <a:spcAft>
                <a:spcPts val="0"/>
              </a:spcAft>
            </a:pPr>
            <a:r>
              <a:rPr lang="en-US" sz="1800" dirty="0"/>
              <a:t>5. Other SPECIFY</a:t>
            </a:r>
          </a:p>
          <a:p>
            <a:pPr>
              <a:lnSpc>
                <a:spcPct val="120000"/>
              </a:lnSpc>
              <a:spcBef>
                <a:spcPts val="0"/>
              </a:spcBef>
              <a:spcAft>
                <a:spcPts val="0"/>
              </a:spcAft>
            </a:pPr>
            <a:endParaRPr lang="en-US" sz="1800" dirty="0"/>
          </a:p>
          <a:p>
            <a:pPr>
              <a:lnSpc>
                <a:spcPct val="120000"/>
              </a:lnSpc>
              <a:spcBef>
                <a:spcPts val="0"/>
              </a:spcBef>
              <a:spcAft>
                <a:spcPts val="0"/>
              </a:spcAft>
            </a:pPr>
            <a:r>
              <a:rPr lang="en-US" sz="1800" dirty="0"/>
              <a:t>$class</a:t>
            </a:r>
          </a:p>
          <a:p>
            <a:pPr>
              <a:lnSpc>
                <a:spcPct val="120000"/>
              </a:lnSpc>
              <a:spcBef>
                <a:spcPts val="0"/>
              </a:spcBef>
              <a:spcAft>
                <a:spcPts val="0"/>
              </a:spcAft>
            </a:pPr>
            <a:r>
              <a:rPr lang="en-US" sz="1800" dirty="0"/>
              <a:t>[1] "</a:t>
            </a:r>
            <a:r>
              <a:rPr lang="en-US" sz="1800" dirty="0" err="1"/>
              <a:t>haven_labelled</a:t>
            </a:r>
            <a:r>
              <a:rPr lang="en-US" sz="1800" dirty="0"/>
              <a:t>"</a:t>
            </a:r>
          </a:p>
        </p:txBody>
      </p:sp>
      <p:sp>
        <p:nvSpPr>
          <p:cNvPr id="5" name="Rectangle 4">
            <a:extLst>
              <a:ext uri="{FF2B5EF4-FFF2-40B4-BE49-F238E27FC236}">
                <a16:creationId xmlns:a16="http://schemas.microsoft.com/office/drawing/2014/main" id="{528E8C6C-0EF9-44EB-8C4A-6C42379A0CE9}"/>
              </a:ext>
            </a:extLst>
          </p:cNvPr>
          <p:cNvSpPr/>
          <p:nvPr/>
        </p:nvSpPr>
        <p:spPr>
          <a:xfrm>
            <a:off x="306365" y="1809210"/>
            <a:ext cx="3393570" cy="4401205"/>
          </a:xfrm>
          <a:prstGeom prst="rect">
            <a:avLst/>
          </a:prstGeom>
          <a:solidFill>
            <a:schemeClr val="accent1">
              <a:lumMod val="40000"/>
              <a:lumOff val="60000"/>
            </a:schemeClr>
          </a:solidFill>
          <a:ln>
            <a:solidFill>
              <a:schemeClr val="tx2"/>
            </a:solidFill>
          </a:ln>
        </p:spPr>
        <p:txBody>
          <a:bodyPr wrap="square">
            <a:spAutoFit/>
          </a:bodyPr>
          <a:lstStyle/>
          <a:p>
            <a:r>
              <a:rPr lang="en-US" sz="2800" dirty="0"/>
              <a:t>We want to create a binary variable that equals 1 if the respondent believes women should never be able to obtain an abortion, and 0 otherwise (coding categories 5, -8, and -9 as NA). </a:t>
            </a:r>
          </a:p>
        </p:txBody>
      </p:sp>
    </p:spTree>
    <p:extLst>
      <p:ext uri="{BB962C8B-B14F-4D97-AF65-F5344CB8AC3E}">
        <p14:creationId xmlns:p14="http://schemas.microsoft.com/office/powerpoint/2010/main" val="32782798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D009-CC67-4CE3-8828-E77DC94319D7}"/>
              </a:ext>
            </a:extLst>
          </p:cNvPr>
          <p:cNvSpPr>
            <a:spLocks noGrp="1"/>
          </p:cNvSpPr>
          <p:nvPr>
            <p:ph type="title"/>
          </p:nvPr>
        </p:nvSpPr>
        <p:spPr>
          <a:xfrm>
            <a:off x="1097280" y="286604"/>
            <a:ext cx="10058400" cy="1010570"/>
          </a:xfrm>
        </p:spPr>
        <p:txBody>
          <a:bodyPr/>
          <a:lstStyle/>
          <a:p>
            <a:r>
              <a:rPr lang="en-US" dirty="0"/>
              <a:t>Create a Binary Variable from Categorical</a:t>
            </a:r>
          </a:p>
        </p:txBody>
      </p:sp>
      <p:sp>
        <p:nvSpPr>
          <p:cNvPr id="3" name="Content Placeholder 2">
            <a:extLst>
              <a:ext uri="{FF2B5EF4-FFF2-40B4-BE49-F238E27FC236}">
                <a16:creationId xmlns:a16="http://schemas.microsoft.com/office/drawing/2014/main" id="{80687C20-200B-4458-8DCE-9C3F4FD5DC32}"/>
              </a:ext>
            </a:extLst>
          </p:cNvPr>
          <p:cNvSpPr>
            <a:spLocks noGrp="1"/>
          </p:cNvSpPr>
          <p:nvPr>
            <p:ph idx="1"/>
          </p:nvPr>
        </p:nvSpPr>
        <p:spPr>
          <a:xfrm>
            <a:off x="505325" y="1781907"/>
            <a:ext cx="11405938" cy="4944957"/>
          </a:xfrm>
        </p:spPr>
        <p:txBody>
          <a:bodyPr>
            <a:normAutofit/>
          </a:bodyPr>
          <a:lstStyle/>
          <a:p>
            <a:pPr marL="0" indent="0">
              <a:spcBef>
                <a:spcPts val="0"/>
              </a:spcBef>
              <a:spcAft>
                <a:spcPts val="0"/>
              </a:spcAft>
              <a:buNone/>
            </a:pPr>
            <a:r>
              <a:rPr lang="en-US" sz="2400" dirty="0"/>
              <a:t>attributes(tail(ANES$V161232))</a:t>
            </a:r>
          </a:p>
          <a:p>
            <a:pPr>
              <a:spcBef>
                <a:spcPts val="0"/>
              </a:spcBef>
              <a:spcAft>
                <a:spcPts val="0"/>
              </a:spcAft>
            </a:pPr>
            <a:r>
              <a:rPr lang="en-US" sz="2400" dirty="0"/>
              <a:t>table(ANES$V161232)</a:t>
            </a:r>
          </a:p>
          <a:p>
            <a:pPr>
              <a:spcBef>
                <a:spcPts val="0"/>
              </a:spcBef>
              <a:spcAft>
                <a:spcPts val="0"/>
              </a:spcAft>
            </a:pPr>
            <a:r>
              <a:rPr lang="en-US" sz="2400" dirty="0" err="1"/>
              <a:t>ANES$abortDummy</a:t>
            </a:r>
            <a:r>
              <a:rPr lang="en-US" sz="2400" dirty="0"/>
              <a:t> &lt;- recode(ANES$V161232, "1=1; 2=0;3=0;4=0; else=NA")</a:t>
            </a:r>
          </a:p>
          <a:p>
            <a:pPr>
              <a:spcBef>
                <a:spcPts val="0"/>
              </a:spcBef>
              <a:spcAft>
                <a:spcPts val="0"/>
              </a:spcAft>
            </a:pPr>
            <a:r>
              <a:rPr lang="en-US" sz="2400" dirty="0"/>
              <a:t>table(</a:t>
            </a:r>
            <a:r>
              <a:rPr lang="en-US" sz="2400" dirty="0" err="1"/>
              <a:t>ANES$abortDummy</a:t>
            </a:r>
            <a:r>
              <a:rPr lang="en-US" sz="2400" dirty="0"/>
              <a:t>)</a:t>
            </a:r>
          </a:p>
          <a:p>
            <a:pPr>
              <a:spcBef>
                <a:spcPts val="0"/>
              </a:spcBef>
              <a:spcAft>
                <a:spcPts val="0"/>
              </a:spcAft>
            </a:pPr>
            <a:r>
              <a:rPr lang="en-US" sz="2400" dirty="0" err="1"/>
              <a:t>describeBy</a:t>
            </a:r>
            <a:r>
              <a:rPr lang="en-US" sz="2400" dirty="0"/>
              <a:t>(</a:t>
            </a:r>
            <a:r>
              <a:rPr lang="en-US" sz="2400" dirty="0" err="1"/>
              <a:t>ANES$abortDummy</a:t>
            </a:r>
            <a:r>
              <a:rPr lang="en-US" sz="2400" dirty="0"/>
              <a:t>, </a:t>
            </a:r>
            <a:r>
              <a:rPr lang="en-US" sz="2400" dirty="0" err="1"/>
              <a:t>ANES$gender</a:t>
            </a:r>
            <a:r>
              <a:rPr lang="en-US" sz="2400" dirty="0"/>
              <a:t>)</a:t>
            </a:r>
          </a:p>
          <a:p>
            <a:pPr>
              <a:spcBef>
                <a:spcPts val="0"/>
              </a:spcBef>
              <a:spcAft>
                <a:spcPts val="0"/>
              </a:spcAft>
            </a:pPr>
            <a:endParaRPr lang="en-US" sz="2400" dirty="0"/>
          </a:p>
        </p:txBody>
      </p:sp>
      <p:pic>
        <p:nvPicPr>
          <p:cNvPr id="4" name="Picture 3">
            <a:extLst>
              <a:ext uri="{FF2B5EF4-FFF2-40B4-BE49-F238E27FC236}">
                <a16:creationId xmlns:a16="http://schemas.microsoft.com/office/drawing/2014/main" id="{0EC725D0-E9A6-4925-9E0E-41B5F20FF294}"/>
              </a:ext>
            </a:extLst>
          </p:cNvPr>
          <p:cNvPicPr>
            <a:picLocks noChangeAspect="1"/>
          </p:cNvPicPr>
          <p:nvPr/>
        </p:nvPicPr>
        <p:blipFill>
          <a:blip r:embed="rId2"/>
          <a:stretch>
            <a:fillRect/>
          </a:stretch>
        </p:blipFill>
        <p:spPr>
          <a:xfrm>
            <a:off x="1097280" y="3883691"/>
            <a:ext cx="10128808" cy="2843173"/>
          </a:xfrm>
          <a:prstGeom prst="rect">
            <a:avLst/>
          </a:prstGeom>
        </p:spPr>
      </p:pic>
    </p:spTree>
    <p:extLst>
      <p:ext uri="{BB962C8B-B14F-4D97-AF65-F5344CB8AC3E}">
        <p14:creationId xmlns:p14="http://schemas.microsoft.com/office/powerpoint/2010/main" val="41047084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5545-41BF-41D5-A1DA-826BF762F3DD}"/>
              </a:ext>
            </a:extLst>
          </p:cNvPr>
          <p:cNvSpPr>
            <a:spLocks noGrp="1"/>
          </p:cNvSpPr>
          <p:nvPr>
            <p:ph type="title"/>
          </p:nvPr>
        </p:nvSpPr>
        <p:spPr>
          <a:xfrm>
            <a:off x="509210" y="262466"/>
            <a:ext cx="9748157" cy="1320800"/>
          </a:xfrm>
        </p:spPr>
        <p:txBody>
          <a:bodyPr>
            <a:normAutofit/>
          </a:bodyPr>
          <a:lstStyle/>
          <a:p>
            <a:r>
              <a:rPr lang="en-US" dirty="0"/>
              <a:t>Consolidating a Variable’s Categories</a:t>
            </a:r>
          </a:p>
        </p:txBody>
      </p:sp>
      <p:sp>
        <p:nvSpPr>
          <p:cNvPr id="3" name="Content Placeholder 2">
            <a:extLst>
              <a:ext uri="{FF2B5EF4-FFF2-40B4-BE49-F238E27FC236}">
                <a16:creationId xmlns:a16="http://schemas.microsoft.com/office/drawing/2014/main" id="{7290B2AD-5328-412E-AD13-B96DAE7576C0}"/>
              </a:ext>
            </a:extLst>
          </p:cNvPr>
          <p:cNvSpPr>
            <a:spLocks noGrp="1"/>
          </p:cNvSpPr>
          <p:nvPr>
            <p:ph idx="1"/>
          </p:nvPr>
        </p:nvSpPr>
        <p:spPr>
          <a:xfrm>
            <a:off x="359531" y="2035812"/>
            <a:ext cx="5023757" cy="4070284"/>
          </a:xfrm>
        </p:spPr>
        <p:txBody>
          <a:bodyPr>
            <a:normAutofit/>
          </a:bodyPr>
          <a:lstStyle/>
          <a:p>
            <a:pPr marL="0" indent="0">
              <a:spcBef>
                <a:spcPts val="0"/>
              </a:spcBef>
              <a:spcAft>
                <a:spcPts val="0"/>
              </a:spcAft>
              <a:buNone/>
            </a:pPr>
            <a:r>
              <a:rPr lang="en-US" sz="2400" dirty="0">
                <a:solidFill>
                  <a:schemeClr val="tx1"/>
                </a:solidFill>
              </a:rPr>
              <a:t>table(ANES$V161158x)</a:t>
            </a:r>
          </a:p>
          <a:p>
            <a:pPr marL="0" indent="0">
              <a:spcBef>
                <a:spcPts val="0"/>
              </a:spcBef>
              <a:spcAft>
                <a:spcPts val="0"/>
              </a:spcAft>
              <a:buNone/>
            </a:pPr>
            <a:endParaRPr lang="en-US" sz="2400" dirty="0">
              <a:solidFill>
                <a:schemeClr val="tx1"/>
              </a:solidFill>
            </a:endParaRPr>
          </a:p>
          <a:p>
            <a:pPr marL="0" indent="0">
              <a:spcBef>
                <a:spcPts val="0"/>
              </a:spcBef>
              <a:spcAft>
                <a:spcPts val="0"/>
              </a:spcAft>
              <a:buNone/>
            </a:pPr>
            <a:r>
              <a:rPr lang="en-US" sz="2400" dirty="0">
                <a:solidFill>
                  <a:schemeClr val="tx1"/>
                </a:solidFill>
              </a:rPr>
              <a:t>0. DK; NA; other; refused to answer 968 </a:t>
            </a:r>
          </a:p>
          <a:p>
            <a:pPr marL="0" indent="0">
              <a:spcBef>
                <a:spcPts val="0"/>
              </a:spcBef>
              <a:spcAft>
                <a:spcPts val="0"/>
              </a:spcAft>
              <a:buNone/>
            </a:pPr>
            <a:r>
              <a:rPr lang="en-US" sz="2400" dirty="0">
                <a:solidFill>
                  <a:schemeClr val="tx1"/>
                </a:solidFill>
              </a:rPr>
              <a:t>1. Strong Democrat 9320 </a:t>
            </a:r>
          </a:p>
          <a:p>
            <a:pPr marL="0" indent="0">
              <a:spcBef>
                <a:spcPts val="0"/>
              </a:spcBef>
              <a:spcAft>
                <a:spcPts val="0"/>
              </a:spcAft>
              <a:buNone/>
            </a:pPr>
            <a:r>
              <a:rPr lang="en-US" sz="2400" dirty="0">
                <a:solidFill>
                  <a:schemeClr val="tx1"/>
                </a:solidFill>
              </a:rPr>
              <a:t>2. Weak Democrat 10390 </a:t>
            </a:r>
          </a:p>
          <a:p>
            <a:pPr marL="0" indent="0">
              <a:spcBef>
                <a:spcPts val="0"/>
              </a:spcBef>
              <a:spcAft>
                <a:spcPts val="0"/>
              </a:spcAft>
              <a:buNone/>
            </a:pPr>
            <a:r>
              <a:rPr lang="en-US" sz="2400" dirty="0">
                <a:solidFill>
                  <a:schemeClr val="tx1"/>
                </a:solidFill>
              </a:rPr>
              <a:t>3. Independent - Democrat 5649 </a:t>
            </a:r>
          </a:p>
          <a:p>
            <a:pPr marL="0" indent="0">
              <a:spcBef>
                <a:spcPts val="0"/>
              </a:spcBef>
              <a:spcAft>
                <a:spcPts val="0"/>
              </a:spcAft>
              <a:buNone/>
            </a:pPr>
            <a:r>
              <a:rPr lang="en-US" sz="2400" dirty="0">
                <a:solidFill>
                  <a:schemeClr val="tx1"/>
                </a:solidFill>
              </a:rPr>
              <a:t>4. Independent - Independent 5617 </a:t>
            </a:r>
          </a:p>
          <a:p>
            <a:pPr marL="0" indent="0">
              <a:spcBef>
                <a:spcPts val="0"/>
              </a:spcBef>
              <a:spcAft>
                <a:spcPts val="0"/>
              </a:spcAft>
              <a:buNone/>
            </a:pPr>
            <a:r>
              <a:rPr lang="en-US" sz="2400" dirty="0">
                <a:solidFill>
                  <a:schemeClr val="tx1"/>
                </a:solidFill>
              </a:rPr>
              <a:t>5. Independent - Republican 4772 </a:t>
            </a:r>
          </a:p>
          <a:p>
            <a:pPr marL="0" indent="0">
              <a:spcBef>
                <a:spcPts val="0"/>
              </a:spcBef>
              <a:spcAft>
                <a:spcPts val="0"/>
              </a:spcAft>
              <a:buNone/>
            </a:pPr>
            <a:r>
              <a:rPr lang="en-US" sz="2400" dirty="0">
                <a:solidFill>
                  <a:schemeClr val="tx1"/>
                </a:solidFill>
              </a:rPr>
              <a:t>6. Weak Republican 6790 </a:t>
            </a:r>
          </a:p>
          <a:p>
            <a:pPr marL="0" indent="0">
              <a:spcBef>
                <a:spcPts val="0"/>
              </a:spcBef>
              <a:spcAft>
                <a:spcPts val="0"/>
              </a:spcAft>
              <a:buNone/>
            </a:pPr>
            <a:r>
              <a:rPr lang="en-US" sz="2400" dirty="0">
                <a:solidFill>
                  <a:schemeClr val="tx1"/>
                </a:solidFill>
              </a:rPr>
              <a:t>7. Strong Republican 5592</a:t>
            </a:r>
          </a:p>
        </p:txBody>
      </p:sp>
      <p:sp>
        <p:nvSpPr>
          <p:cNvPr id="6" name="Rectangle 2">
            <a:extLst>
              <a:ext uri="{FF2B5EF4-FFF2-40B4-BE49-F238E27FC236}">
                <a16:creationId xmlns:a16="http://schemas.microsoft.com/office/drawing/2014/main" id="{211D8BD1-6AA0-41EF-87A4-0FCED4C5E9B3}"/>
              </a:ext>
            </a:extLst>
          </p:cNvPr>
          <p:cNvSpPr>
            <a:spLocks noChangeArrowheads="1"/>
          </p:cNvSpPr>
          <p:nvPr/>
        </p:nvSpPr>
        <p:spPr bwMode="auto">
          <a:xfrm rot="10800000" flipV="1">
            <a:off x="5826299" y="1751775"/>
            <a:ext cx="5914343" cy="3479147"/>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57200" indent="-457200">
              <a:buFont typeface="Calibri" panose="020F0502020204030204" pitchFamily="34" charset="0"/>
              <a:buChar char="›"/>
            </a:pPr>
            <a:r>
              <a:rPr lang="en-US" sz="2800" dirty="0" err="1"/>
              <a:t>ANES$partyid</a:t>
            </a:r>
            <a:r>
              <a:rPr lang="en-US" sz="2800" dirty="0"/>
              <a:t> &lt;- ANES$V161158x</a:t>
            </a:r>
          </a:p>
          <a:p>
            <a:pPr marL="457200" indent="-457200">
              <a:buFont typeface="Calibri" panose="020F0502020204030204" pitchFamily="34" charset="0"/>
              <a:buChar char="›"/>
            </a:pPr>
            <a:r>
              <a:rPr lang="en-US" sz="2800" dirty="0"/>
              <a:t>ANES$partyid3 &lt;- </a:t>
            </a:r>
            <a:r>
              <a:rPr lang="en-US" sz="2800" dirty="0" err="1"/>
              <a:t>plyr</a:t>
            </a:r>
            <a:r>
              <a:rPr lang="en-US" sz="2800" dirty="0"/>
              <a:t>::</a:t>
            </a:r>
            <a:r>
              <a:rPr lang="en-US" sz="2800" dirty="0" err="1"/>
              <a:t>mapvalues</a:t>
            </a:r>
            <a:r>
              <a:rPr lang="en-US" sz="2800" dirty="0"/>
              <a:t>(</a:t>
            </a:r>
            <a:r>
              <a:rPr lang="en-US" sz="2800" dirty="0" err="1"/>
              <a:t>ANES$partyid</a:t>
            </a:r>
            <a:r>
              <a:rPr lang="en-US" sz="2800" dirty="0"/>
              <a:t>, c(1,2,3,4,5,6,7), c('Democrat', 'Democrat', 'Democrat', 'Independent', 'Republican', 'Republican', 'Republican'))</a:t>
            </a:r>
          </a:p>
          <a:p>
            <a:pPr marL="457200" indent="-457200">
              <a:buFont typeface="Calibri" panose="020F0502020204030204" pitchFamily="34" charset="0"/>
              <a:buChar char="›"/>
            </a:pPr>
            <a:r>
              <a:rPr lang="en-US" sz="2800" dirty="0"/>
              <a:t>table(ANES$partyid3)</a:t>
            </a:r>
          </a:p>
        </p:txBody>
      </p:sp>
      <p:pic>
        <p:nvPicPr>
          <p:cNvPr id="4" name="Picture 3">
            <a:extLst>
              <a:ext uri="{FF2B5EF4-FFF2-40B4-BE49-F238E27FC236}">
                <a16:creationId xmlns:a16="http://schemas.microsoft.com/office/drawing/2014/main" id="{B0C8C316-BFA4-4423-B689-4D67F42B8464}"/>
              </a:ext>
            </a:extLst>
          </p:cNvPr>
          <p:cNvPicPr>
            <a:picLocks noChangeAspect="1"/>
          </p:cNvPicPr>
          <p:nvPr/>
        </p:nvPicPr>
        <p:blipFill>
          <a:blip r:embed="rId3"/>
          <a:stretch>
            <a:fillRect/>
          </a:stretch>
        </p:blipFill>
        <p:spPr>
          <a:xfrm>
            <a:off x="5826299" y="5286148"/>
            <a:ext cx="5914343" cy="892875"/>
          </a:xfrm>
          <a:prstGeom prst="rect">
            <a:avLst/>
          </a:prstGeom>
        </p:spPr>
      </p:pic>
    </p:spTree>
    <p:extLst>
      <p:ext uri="{BB962C8B-B14F-4D97-AF65-F5344CB8AC3E}">
        <p14:creationId xmlns:p14="http://schemas.microsoft.com/office/powerpoint/2010/main" val="34252818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EA198-DD85-4C52-B67D-BBE9A8227B2F}"/>
              </a:ext>
            </a:extLst>
          </p:cNvPr>
          <p:cNvSpPr>
            <a:spLocks noGrp="1"/>
          </p:cNvSpPr>
          <p:nvPr>
            <p:ph type="title"/>
          </p:nvPr>
        </p:nvSpPr>
        <p:spPr>
          <a:xfrm>
            <a:off x="1096963" y="287338"/>
            <a:ext cx="10058400" cy="1101725"/>
          </a:xfrm>
        </p:spPr>
        <p:txBody>
          <a:bodyPr>
            <a:normAutofit/>
          </a:bodyPr>
          <a:lstStyle/>
          <a:p>
            <a:r>
              <a:rPr lang="en-US" dirty="0"/>
              <a:t>Comparing Groups so far…. </a:t>
            </a:r>
          </a:p>
        </p:txBody>
      </p:sp>
      <p:sp>
        <p:nvSpPr>
          <p:cNvPr id="3" name="Content Placeholder 2">
            <a:extLst>
              <a:ext uri="{FF2B5EF4-FFF2-40B4-BE49-F238E27FC236}">
                <a16:creationId xmlns:a16="http://schemas.microsoft.com/office/drawing/2014/main" id="{C2769E45-59AD-4F44-88C6-E00B44A03377}"/>
              </a:ext>
            </a:extLst>
          </p:cNvPr>
          <p:cNvSpPr>
            <a:spLocks noGrp="1"/>
          </p:cNvSpPr>
          <p:nvPr>
            <p:ph idx="1"/>
          </p:nvPr>
        </p:nvSpPr>
        <p:spPr>
          <a:xfrm>
            <a:off x="673768" y="1845734"/>
            <a:ext cx="10481912" cy="4023360"/>
          </a:xfrm>
        </p:spPr>
        <p:txBody>
          <a:bodyPr>
            <a:normAutofit/>
          </a:bodyPr>
          <a:lstStyle/>
          <a:p>
            <a:pPr marL="0" indent="0">
              <a:buNone/>
            </a:pPr>
            <a:r>
              <a:rPr lang="en-US" sz="3200" b="1" dirty="0" err="1"/>
              <a:t>describeBy</a:t>
            </a:r>
            <a:r>
              <a:rPr lang="en-US" sz="3200" dirty="0"/>
              <a:t> reports descriptive statistics broken down by some categorizing variable (e.g., gender, age, etc.) </a:t>
            </a:r>
          </a:p>
        </p:txBody>
      </p:sp>
      <p:pic>
        <p:nvPicPr>
          <p:cNvPr id="7" name="Picture 6">
            <a:extLst>
              <a:ext uri="{FF2B5EF4-FFF2-40B4-BE49-F238E27FC236}">
                <a16:creationId xmlns:a16="http://schemas.microsoft.com/office/drawing/2014/main" id="{752019B9-0D15-481A-B271-9B7C52A04CF4}"/>
              </a:ext>
            </a:extLst>
          </p:cNvPr>
          <p:cNvPicPr>
            <a:picLocks noChangeAspect="1"/>
          </p:cNvPicPr>
          <p:nvPr/>
        </p:nvPicPr>
        <p:blipFill>
          <a:blip r:embed="rId2"/>
          <a:stretch>
            <a:fillRect/>
          </a:stretch>
        </p:blipFill>
        <p:spPr>
          <a:xfrm>
            <a:off x="330088" y="3282230"/>
            <a:ext cx="9930547" cy="2752810"/>
          </a:xfrm>
          <a:prstGeom prst="rect">
            <a:avLst/>
          </a:prstGeom>
        </p:spPr>
      </p:pic>
    </p:spTree>
    <p:extLst>
      <p:ext uri="{BB962C8B-B14F-4D97-AF65-F5344CB8AC3E}">
        <p14:creationId xmlns:p14="http://schemas.microsoft.com/office/powerpoint/2010/main" val="13359266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9099374" cy="894814"/>
          </a:xfrm>
        </p:spPr>
        <p:txBody>
          <a:bodyPr>
            <a:normAutofit/>
          </a:bodyPr>
          <a:lstStyle/>
          <a:p>
            <a:r>
              <a:rPr lang="en-US" dirty="0"/>
              <a:t>Comparing Groups so far…. </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8296098" cy="2677656"/>
          </a:xfrm>
          <a:prstGeom prst="rect">
            <a:avLst/>
          </a:prstGeom>
        </p:spPr>
        <p:txBody>
          <a:bodyPr wrap="square">
            <a:spAutoFit/>
          </a:bodyPr>
          <a:lstStyle/>
          <a:p>
            <a:endParaRPr lang="en-US" sz="2400" dirty="0"/>
          </a:p>
          <a:p>
            <a:r>
              <a:rPr lang="en-US" sz="2400" dirty="0"/>
              <a:t>&gt;  table(</a:t>
            </a:r>
            <a:r>
              <a:rPr lang="en-US" sz="2400" dirty="0" err="1"/>
              <a:t>ANES$healthy</a:t>
            </a:r>
            <a:r>
              <a:rPr lang="en-US" sz="2400" dirty="0"/>
              <a:t>, ANES$partyid3)</a:t>
            </a:r>
          </a:p>
          <a:p>
            <a:r>
              <a:rPr lang="en-US" sz="2400" dirty="0">
                <a:solidFill>
                  <a:srgbClr val="FF0000"/>
                </a:solidFill>
              </a:rPr>
              <a:t> #Crosstabs of perception of health by party identification</a:t>
            </a:r>
          </a:p>
          <a:p>
            <a:endParaRPr lang="en-US" sz="2400" dirty="0"/>
          </a:p>
          <a:p>
            <a:r>
              <a:rPr lang="en-US" sz="2400" dirty="0"/>
              <a:t>&gt; crosstabs &lt;- </a:t>
            </a:r>
            <a:r>
              <a:rPr lang="en-US" sz="2400" dirty="0" err="1"/>
              <a:t>xtabs</a:t>
            </a:r>
            <a:r>
              <a:rPr lang="en-US" sz="2400" dirty="0"/>
              <a:t>(~healthy+partyid3, data=ANES) </a:t>
            </a:r>
            <a:r>
              <a:rPr lang="en-US" sz="2400" dirty="0">
                <a:solidFill>
                  <a:srgbClr val="FF0000"/>
                </a:solidFill>
              </a:rPr>
              <a:t>#useful for multiple variables</a:t>
            </a:r>
          </a:p>
          <a:p>
            <a:r>
              <a:rPr lang="en-US" sz="2400" dirty="0"/>
              <a:t>&gt; summary(crosstabs)</a:t>
            </a:r>
          </a:p>
        </p:txBody>
      </p:sp>
      <p:sp>
        <p:nvSpPr>
          <p:cNvPr id="7" name="Rectangle 6">
            <a:extLst>
              <a:ext uri="{FF2B5EF4-FFF2-40B4-BE49-F238E27FC236}">
                <a16:creationId xmlns:a16="http://schemas.microsoft.com/office/drawing/2014/main" id="{E01FC59C-D38D-476F-8BE4-EB6BEB9C5591}"/>
              </a:ext>
            </a:extLst>
          </p:cNvPr>
          <p:cNvSpPr/>
          <p:nvPr/>
        </p:nvSpPr>
        <p:spPr>
          <a:xfrm>
            <a:off x="8939114" y="2544447"/>
            <a:ext cx="3143069" cy="2031325"/>
          </a:xfrm>
          <a:prstGeom prst="rect">
            <a:avLst/>
          </a:prstGeom>
          <a:ln w="28575">
            <a:solidFill>
              <a:schemeClr val="tx1"/>
            </a:solidFill>
          </a:ln>
        </p:spPr>
        <p:txBody>
          <a:bodyPr wrap="square">
            <a:spAutoFit/>
          </a:bodyPr>
          <a:lstStyle/>
          <a:p>
            <a:r>
              <a:rPr lang="en-US" dirty="0"/>
              <a:t> 		 partyid3</a:t>
            </a:r>
          </a:p>
          <a:p>
            <a:r>
              <a:rPr lang="en-US" dirty="0"/>
              <a:t>healthy Dem.      Ind.      Rep.</a:t>
            </a:r>
          </a:p>
          <a:p>
            <a:r>
              <a:rPr lang="en-US" dirty="0"/>
              <a:t>      1      353          86        302</a:t>
            </a:r>
          </a:p>
          <a:p>
            <a:r>
              <a:rPr lang="en-US" dirty="0"/>
              <a:t>      2      625         164        638</a:t>
            </a:r>
          </a:p>
          <a:p>
            <a:r>
              <a:rPr lang="en-US" dirty="0"/>
              <a:t>      3      606         203        521</a:t>
            </a:r>
          </a:p>
          <a:p>
            <a:r>
              <a:rPr lang="en-US" dirty="0"/>
              <a:t>      4      285          95        220</a:t>
            </a:r>
          </a:p>
          <a:p>
            <a:r>
              <a:rPr lang="en-US" dirty="0"/>
              <a:t>      5       66          30         48</a:t>
            </a:r>
          </a:p>
        </p:txBody>
      </p:sp>
    </p:spTree>
    <p:extLst>
      <p:ext uri="{BB962C8B-B14F-4D97-AF65-F5344CB8AC3E}">
        <p14:creationId xmlns:p14="http://schemas.microsoft.com/office/powerpoint/2010/main" val="28010906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F2E4-7007-48B6-BAB1-66FC8924782A}"/>
              </a:ext>
            </a:extLst>
          </p:cNvPr>
          <p:cNvSpPr>
            <a:spLocks noGrp="1"/>
          </p:cNvSpPr>
          <p:nvPr>
            <p:ph type="title"/>
          </p:nvPr>
        </p:nvSpPr>
        <p:spPr>
          <a:xfrm>
            <a:off x="1216201" y="633292"/>
            <a:ext cx="6764628" cy="894814"/>
          </a:xfrm>
        </p:spPr>
        <p:txBody>
          <a:bodyPr>
            <a:normAutofit fontScale="90000"/>
          </a:bodyPr>
          <a:lstStyle/>
          <a:p>
            <a:r>
              <a:rPr lang="en-US" dirty="0"/>
              <a:t>Frequencies with percentages</a:t>
            </a:r>
          </a:p>
        </p:txBody>
      </p:sp>
      <p:sp>
        <p:nvSpPr>
          <p:cNvPr id="3" name="Rectangle 2">
            <a:extLst>
              <a:ext uri="{FF2B5EF4-FFF2-40B4-BE49-F238E27FC236}">
                <a16:creationId xmlns:a16="http://schemas.microsoft.com/office/drawing/2014/main" id="{7CEFB7BB-8D36-42F2-BDFD-BEE64BF61405}"/>
              </a:ext>
            </a:extLst>
          </p:cNvPr>
          <p:cNvSpPr/>
          <p:nvPr/>
        </p:nvSpPr>
        <p:spPr>
          <a:xfrm>
            <a:off x="236397" y="1964998"/>
            <a:ext cx="11678308" cy="1200329"/>
          </a:xfrm>
          <a:prstGeom prst="rect">
            <a:avLst/>
          </a:prstGeom>
        </p:spPr>
        <p:txBody>
          <a:bodyPr wrap="square">
            <a:spAutoFit/>
          </a:bodyPr>
          <a:lstStyle/>
          <a:p>
            <a:r>
              <a:rPr lang="en-US" sz="2400" dirty="0"/>
              <a:t>&gt; </a:t>
            </a:r>
            <a:r>
              <a:rPr lang="en-US" sz="2400" dirty="0" err="1"/>
              <a:t>freq</a:t>
            </a:r>
            <a:r>
              <a:rPr lang="en-US" sz="2400" dirty="0"/>
              <a:t>(</a:t>
            </a:r>
            <a:r>
              <a:rPr lang="en-US" sz="2400" dirty="0" err="1"/>
              <a:t>ANES$gender</a:t>
            </a:r>
            <a:r>
              <a:rPr lang="en-US" sz="2400" dirty="0"/>
              <a:t>, na.rm=TRUE, plot=FALSE)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30F80"/>
                </a:solidFill>
                <a:effectLst/>
                <a:latin typeface="Consolas" panose="020B0609020204030204" pitchFamily="49" charset="0"/>
              </a:rPr>
              <a:t># women make up 52.25% of the respondents surveyed</a:t>
            </a:r>
            <a:endParaRPr kumimoji="0" lang="en-US" altLang="en-US" sz="5400" b="0" i="0" u="none" strike="noStrike" cap="none" normalizeH="0" baseline="0" dirty="0">
              <a:ln>
                <a:noFill/>
              </a:ln>
              <a:solidFill>
                <a:schemeClr val="tx1"/>
              </a:solidFill>
              <a:effectLst/>
              <a:latin typeface="Arial" panose="020B0604020202020204" pitchFamily="34" charset="0"/>
            </a:endParaRPr>
          </a:p>
          <a:p>
            <a:endParaRPr lang="en-US" sz="2400" dirty="0"/>
          </a:p>
        </p:txBody>
      </p:sp>
      <p:pic>
        <p:nvPicPr>
          <p:cNvPr id="5" name="Picture 4">
            <a:extLst>
              <a:ext uri="{FF2B5EF4-FFF2-40B4-BE49-F238E27FC236}">
                <a16:creationId xmlns:a16="http://schemas.microsoft.com/office/drawing/2014/main" id="{A902D479-CB37-458F-AEE5-735F62E7EC35}"/>
              </a:ext>
            </a:extLst>
          </p:cNvPr>
          <p:cNvPicPr>
            <a:picLocks noChangeAspect="1"/>
          </p:cNvPicPr>
          <p:nvPr/>
        </p:nvPicPr>
        <p:blipFill>
          <a:blip r:embed="rId3"/>
          <a:stretch>
            <a:fillRect/>
          </a:stretch>
        </p:blipFill>
        <p:spPr>
          <a:xfrm>
            <a:off x="152400" y="3427064"/>
            <a:ext cx="6291341" cy="2228441"/>
          </a:xfrm>
          <a:prstGeom prst="rect">
            <a:avLst/>
          </a:prstGeom>
        </p:spPr>
      </p:pic>
      <p:sp>
        <p:nvSpPr>
          <p:cNvPr id="7" name="Rectangle 2">
            <a:extLst>
              <a:ext uri="{FF2B5EF4-FFF2-40B4-BE49-F238E27FC236}">
                <a16:creationId xmlns:a16="http://schemas.microsoft.com/office/drawing/2014/main" id="{1CF2E078-1271-4898-8FA0-978D05FAB6BD}"/>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7A7768E-7152-4D37-8445-FEFFBE1E873C}"/>
              </a:ext>
            </a:extLst>
          </p:cNvPr>
          <p:cNvPicPr>
            <a:picLocks noChangeAspect="1"/>
          </p:cNvPicPr>
          <p:nvPr/>
        </p:nvPicPr>
        <p:blipFill>
          <a:blip r:embed="rId4"/>
          <a:stretch>
            <a:fillRect/>
          </a:stretch>
        </p:blipFill>
        <p:spPr>
          <a:xfrm>
            <a:off x="6443741" y="3427064"/>
            <a:ext cx="5523170" cy="2697768"/>
          </a:xfrm>
          <a:prstGeom prst="rect">
            <a:avLst/>
          </a:prstGeom>
        </p:spPr>
      </p:pic>
    </p:spTree>
    <p:extLst>
      <p:ext uri="{BB962C8B-B14F-4D97-AF65-F5344CB8AC3E}">
        <p14:creationId xmlns:p14="http://schemas.microsoft.com/office/powerpoint/2010/main" val="16511343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Central Tendency &amp; Variance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9830599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Comparing Variables</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86552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F864-530E-4025-AE6E-A0146C9A4779}"/>
              </a:ext>
            </a:extLst>
          </p:cNvPr>
          <p:cNvSpPr>
            <a:spLocks noGrp="1"/>
          </p:cNvSpPr>
          <p:nvPr>
            <p:ph type="title"/>
          </p:nvPr>
        </p:nvSpPr>
        <p:spPr/>
        <p:txBody>
          <a:bodyPr/>
          <a:lstStyle/>
          <a:p>
            <a:r>
              <a:rPr lang="en-US" dirty="0"/>
              <a:t>Opening data in Excel</a:t>
            </a:r>
          </a:p>
        </p:txBody>
      </p:sp>
      <p:sp>
        <p:nvSpPr>
          <p:cNvPr id="3" name="Content Placeholder 2">
            <a:extLst>
              <a:ext uri="{FF2B5EF4-FFF2-40B4-BE49-F238E27FC236}">
                <a16:creationId xmlns:a16="http://schemas.microsoft.com/office/drawing/2014/main" id="{83F70E6C-DA45-40C4-8A31-FCC6D26BD619}"/>
              </a:ext>
            </a:extLst>
          </p:cNvPr>
          <p:cNvSpPr>
            <a:spLocks noGrp="1"/>
          </p:cNvSpPr>
          <p:nvPr>
            <p:ph idx="1"/>
          </p:nvPr>
        </p:nvSpPr>
        <p:spPr/>
        <p:txBody>
          <a:bodyPr/>
          <a:lstStyle/>
          <a:p>
            <a:endParaRPr lang="en-US" dirty="0"/>
          </a:p>
          <a:p>
            <a:r>
              <a:rPr lang="en-US" b="1" dirty="0"/>
              <a:t>Common file types:</a:t>
            </a:r>
          </a:p>
          <a:p>
            <a:r>
              <a:rPr lang="en-US" dirty="0"/>
              <a:t>.csv </a:t>
            </a:r>
          </a:p>
          <a:p>
            <a:r>
              <a:rPr lang="en-US" dirty="0"/>
              <a:t>.xlsx     .</a:t>
            </a:r>
            <a:r>
              <a:rPr lang="en-US" dirty="0" err="1"/>
              <a:t>xls</a:t>
            </a:r>
            <a:r>
              <a:rPr lang="en-US" dirty="0"/>
              <a:t>     .xml       .</a:t>
            </a:r>
            <a:r>
              <a:rPr lang="en-US" dirty="0" err="1"/>
              <a:t>xlsb</a:t>
            </a:r>
            <a:r>
              <a:rPr lang="en-US" dirty="0"/>
              <a:t>    .</a:t>
            </a:r>
            <a:r>
              <a:rPr lang="en-US" dirty="0" err="1"/>
              <a:t>xlsm</a:t>
            </a:r>
            <a:endParaRPr lang="en-US" dirty="0"/>
          </a:p>
          <a:p>
            <a:pPr marL="0" indent="0">
              <a:buNone/>
            </a:pPr>
            <a:r>
              <a:rPr lang="en-US" dirty="0"/>
              <a:t> .txt </a:t>
            </a:r>
          </a:p>
          <a:p>
            <a:pPr marL="0" indent="0">
              <a:buNone/>
            </a:pPr>
            <a:r>
              <a:rPr lang="en-US" dirty="0"/>
              <a:t>.</a:t>
            </a:r>
            <a:r>
              <a:rPr lang="en-US" dirty="0" err="1"/>
              <a:t>ods</a:t>
            </a:r>
            <a:endParaRPr lang="en-US" dirty="0"/>
          </a:p>
          <a:p>
            <a:endParaRPr lang="en-US" dirty="0"/>
          </a:p>
          <a:p>
            <a:r>
              <a:rPr lang="en-US" dirty="0"/>
              <a:t>File types Excel can’t open: </a:t>
            </a:r>
          </a:p>
          <a:p>
            <a:r>
              <a:rPr lang="en-US" dirty="0"/>
              <a:t>.</a:t>
            </a:r>
            <a:r>
              <a:rPr lang="en-US" dirty="0" err="1"/>
              <a:t>dta</a:t>
            </a:r>
            <a:r>
              <a:rPr lang="en-US" dirty="0"/>
              <a:t>, .sav &amp; more (But R can open and use these files!)</a:t>
            </a:r>
          </a:p>
        </p:txBody>
      </p:sp>
    </p:spTree>
    <p:extLst>
      <p:ext uri="{BB962C8B-B14F-4D97-AF65-F5344CB8AC3E}">
        <p14:creationId xmlns:p14="http://schemas.microsoft.com/office/powerpoint/2010/main" val="161590915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A412D2-4AF5-43C9-88AA-63E0AF67FE83}"/>
              </a:ext>
            </a:extLst>
          </p:cNvPr>
          <p:cNvSpPr>
            <a:spLocks noGrp="1"/>
          </p:cNvSpPr>
          <p:nvPr>
            <p:ph idx="1"/>
          </p:nvPr>
        </p:nvSpPr>
        <p:spPr>
          <a:xfrm>
            <a:off x="6806805" y="5422604"/>
            <a:ext cx="2850707" cy="730103"/>
          </a:xfrm>
        </p:spPr>
        <p:txBody>
          <a:bodyPr>
            <a:normAutofit/>
          </a:bodyPr>
          <a:lstStyle/>
          <a:p>
            <a:r>
              <a:rPr lang="en-US" sz="4400" dirty="0"/>
              <a:t>Example 4</a:t>
            </a:r>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2"/>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3"/>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5"/>
              <a:stretch>
                <a:fillRect/>
              </a:stretch>
            </p:blipFill>
            <p:spPr>
              <a:xfrm>
                <a:off x="15647835" y="7631032"/>
                <a:ext cx="46080" cy="33457"/>
              </a:xfrm>
              <a:prstGeom prst="rect">
                <a:avLst/>
              </a:prstGeom>
            </p:spPr>
          </p:pic>
        </mc:Fallback>
      </mc:AlternateContent>
    </p:spTree>
    <p:extLst>
      <p:ext uri="{BB962C8B-B14F-4D97-AF65-F5344CB8AC3E}">
        <p14:creationId xmlns:p14="http://schemas.microsoft.com/office/powerpoint/2010/main" val="11120692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35EA1A57-349D-4805-9046-77B22857CAE6}"/>
              </a:ext>
            </a:extLst>
          </p:cNvPr>
          <p:cNvSpPr>
            <a:spLocks noGrp="1"/>
          </p:cNvSpPr>
          <p:nvPr>
            <p:ph type="title"/>
          </p:nvPr>
        </p:nvSpPr>
        <p:spPr>
          <a:xfrm>
            <a:off x="8424863" y="287338"/>
            <a:ext cx="2730500" cy="903509"/>
          </a:xfrm>
        </p:spPr>
        <p:txBody>
          <a:bodyPr>
            <a:normAutofit/>
          </a:bodyPr>
          <a:lstStyle/>
          <a:p>
            <a:endParaRPr lang="en-US" sz="4400" dirty="0"/>
          </a:p>
        </p:txBody>
      </p:sp>
      <p:sp>
        <p:nvSpPr>
          <p:cNvPr id="3" name="Content Placeholder 2">
            <a:extLst>
              <a:ext uri="{FF2B5EF4-FFF2-40B4-BE49-F238E27FC236}">
                <a16:creationId xmlns:a16="http://schemas.microsoft.com/office/drawing/2014/main" id="{CDD42510-6B00-411A-9A8F-535E24D8B8CC}"/>
              </a:ext>
            </a:extLst>
          </p:cNvPr>
          <p:cNvSpPr>
            <a:spLocks noGrp="1"/>
          </p:cNvSpPr>
          <p:nvPr>
            <p:ph idx="1"/>
          </p:nvPr>
        </p:nvSpPr>
        <p:spPr>
          <a:xfrm>
            <a:off x="8424332" y="1845734"/>
            <a:ext cx="2731347" cy="4023360"/>
          </a:xfrm>
        </p:spPr>
        <p:txBody>
          <a:bodyPr/>
          <a:lstStyle/>
          <a:p>
            <a:endParaRPr lang="en-US" dirty="0"/>
          </a:p>
        </p:txBody>
      </p:sp>
      <p:pic>
        <p:nvPicPr>
          <p:cNvPr id="8" name="Picture 7">
            <a:extLst>
              <a:ext uri="{FF2B5EF4-FFF2-40B4-BE49-F238E27FC236}">
                <a16:creationId xmlns:a16="http://schemas.microsoft.com/office/drawing/2014/main" id="{09DC5A75-1BC4-4CB4-812C-06141AFE3240}"/>
              </a:ext>
            </a:extLst>
          </p:cNvPr>
          <p:cNvPicPr>
            <a:picLocks noChangeAspect="1"/>
          </p:cNvPicPr>
          <p:nvPr/>
        </p:nvPicPr>
        <p:blipFill>
          <a:blip r:embed="rId3"/>
          <a:stretch>
            <a:fillRect/>
          </a:stretch>
        </p:blipFill>
        <p:spPr>
          <a:xfrm>
            <a:off x="0" y="191515"/>
            <a:ext cx="8114285" cy="6068571"/>
          </a:xfrm>
          <a:prstGeom prst="rect">
            <a:avLst/>
          </a:prstGeom>
        </p:spPr>
      </p:pic>
      <p:grpSp>
        <p:nvGrpSpPr>
          <p:cNvPr id="16" name="Group 15">
            <a:extLst>
              <a:ext uri="{FF2B5EF4-FFF2-40B4-BE49-F238E27FC236}">
                <a16:creationId xmlns:a16="http://schemas.microsoft.com/office/drawing/2014/main" id="{6720BA69-9CF3-4DD2-8BC3-570119D422DA}"/>
              </a:ext>
            </a:extLst>
          </p:cNvPr>
          <p:cNvGrpSpPr/>
          <p:nvPr/>
        </p:nvGrpSpPr>
        <p:grpSpPr>
          <a:xfrm>
            <a:off x="4908090" y="497490"/>
            <a:ext cx="676440" cy="490320"/>
            <a:chOff x="4908090" y="497490"/>
            <a:chExt cx="676440" cy="490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DCF605E-AB24-446C-B4F7-200A5F7CDE8F}"/>
                    </a:ext>
                  </a:extLst>
                </p14:cNvPr>
                <p14:cNvContentPartPr/>
                <p14:nvPr/>
              </p14:nvContentPartPr>
              <p14:xfrm>
                <a:off x="4908090" y="713850"/>
                <a:ext cx="31680" cy="273960"/>
              </p14:xfrm>
            </p:contentPart>
          </mc:Choice>
          <mc:Fallback xmlns="">
            <p:pic>
              <p:nvPicPr>
                <p:cNvPr id="12" name="Ink 11">
                  <a:extLst>
                    <a:ext uri="{FF2B5EF4-FFF2-40B4-BE49-F238E27FC236}">
                      <a16:creationId xmlns:a16="http://schemas.microsoft.com/office/drawing/2014/main" id="{FDCF605E-AB24-446C-B4F7-200A5F7CDE8F}"/>
                    </a:ext>
                  </a:extLst>
                </p:cNvPr>
                <p:cNvPicPr/>
                <p:nvPr/>
              </p:nvPicPr>
              <p:blipFill>
                <a:blip r:embed="rId5"/>
                <a:stretch>
                  <a:fillRect/>
                </a:stretch>
              </p:blipFill>
              <p:spPr>
                <a:xfrm>
                  <a:off x="4899090" y="704850"/>
                  <a:ext cx="49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14E5B30-1D18-47D9-B8AD-4B4B902F3743}"/>
                    </a:ext>
                  </a:extLst>
                </p14:cNvPr>
                <p14:cNvContentPartPr/>
                <p14:nvPr/>
              </p14:nvContentPartPr>
              <p14:xfrm>
                <a:off x="5069010" y="685410"/>
                <a:ext cx="48960" cy="64440"/>
              </p14:xfrm>
            </p:contentPart>
          </mc:Choice>
          <mc:Fallback xmlns="">
            <p:pic>
              <p:nvPicPr>
                <p:cNvPr id="13" name="Ink 12">
                  <a:extLst>
                    <a:ext uri="{FF2B5EF4-FFF2-40B4-BE49-F238E27FC236}">
                      <a16:creationId xmlns:a16="http://schemas.microsoft.com/office/drawing/2014/main" id="{E14E5B30-1D18-47D9-B8AD-4B4B902F3743}"/>
                    </a:ext>
                  </a:extLst>
                </p:cNvPr>
                <p:cNvPicPr/>
                <p:nvPr/>
              </p:nvPicPr>
              <p:blipFill>
                <a:blip r:embed="rId7"/>
                <a:stretch>
                  <a:fillRect/>
                </a:stretch>
              </p:blipFill>
              <p:spPr>
                <a:xfrm>
                  <a:off x="5060010" y="676410"/>
                  <a:ext cx="6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8C440E1-3EC2-4641-84DD-75152EAF27D6}"/>
                    </a:ext>
                  </a:extLst>
                </p14:cNvPr>
                <p14:cNvContentPartPr/>
                <p14:nvPr/>
              </p14:nvContentPartPr>
              <p14:xfrm>
                <a:off x="5195370" y="561930"/>
                <a:ext cx="168840" cy="164880"/>
              </p14:xfrm>
            </p:contentPart>
          </mc:Choice>
          <mc:Fallback xmlns="">
            <p:pic>
              <p:nvPicPr>
                <p:cNvPr id="14" name="Ink 13">
                  <a:extLst>
                    <a:ext uri="{FF2B5EF4-FFF2-40B4-BE49-F238E27FC236}">
                      <a16:creationId xmlns:a16="http://schemas.microsoft.com/office/drawing/2014/main" id="{B8C440E1-3EC2-4641-84DD-75152EAF27D6}"/>
                    </a:ext>
                  </a:extLst>
                </p:cNvPr>
                <p:cNvPicPr/>
                <p:nvPr/>
              </p:nvPicPr>
              <p:blipFill>
                <a:blip r:embed="rId9"/>
                <a:stretch>
                  <a:fillRect/>
                </a:stretch>
              </p:blipFill>
              <p:spPr>
                <a:xfrm>
                  <a:off x="5186370" y="552930"/>
                  <a:ext cx="186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B19E94-58AE-4000-A021-2071A965CAE3}"/>
                    </a:ext>
                  </a:extLst>
                </p14:cNvPr>
                <p14:cNvContentPartPr/>
                <p14:nvPr/>
              </p14:nvContentPartPr>
              <p14:xfrm>
                <a:off x="5435490" y="497490"/>
                <a:ext cx="149040" cy="214200"/>
              </p14:xfrm>
            </p:contentPart>
          </mc:Choice>
          <mc:Fallback xmlns="">
            <p:pic>
              <p:nvPicPr>
                <p:cNvPr id="15" name="Ink 14">
                  <a:extLst>
                    <a:ext uri="{FF2B5EF4-FFF2-40B4-BE49-F238E27FC236}">
                      <a16:creationId xmlns:a16="http://schemas.microsoft.com/office/drawing/2014/main" id="{6BB19E94-58AE-4000-A021-2071A965CAE3}"/>
                    </a:ext>
                  </a:extLst>
                </p:cNvPr>
                <p:cNvPicPr/>
                <p:nvPr/>
              </p:nvPicPr>
              <p:blipFill>
                <a:blip r:embed="rId11"/>
                <a:stretch>
                  <a:fillRect/>
                </a:stretch>
              </p:blipFill>
              <p:spPr>
                <a:xfrm>
                  <a:off x="5426490" y="488490"/>
                  <a:ext cx="166680" cy="231840"/>
                </a:xfrm>
                <a:prstGeom prst="rect">
                  <a:avLst/>
                </a:prstGeom>
              </p:spPr>
            </p:pic>
          </mc:Fallback>
        </mc:AlternateContent>
      </p:grpSp>
      <p:grpSp>
        <p:nvGrpSpPr>
          <p:cNvPr id="22" name="Group 21">
            <a:extLst>
              <a:ext uri="{FF2B5EF4-FFF2-40B4-BE49-F238E27FC236}">
                <a16:creationId xmlns:a16="http://schemas.microsoft.com/office/drawing/2014/main" id="{11120A70-A27A-4AC2-A227-2B13A26E3FAA}"/>
              </a:ext>
            </a:extLst>
          </p:cNvPr>
          <p:cNvGrpSpPr/>
          <p:nvPr/>
        </p:nvGrpSpPr>
        <p:grpSpPr>
          <a:xfrm>
            <a:off x="4115730" y="516930"/>
            <a:ext cx="312840" cy="798840"/>
            <a:chOff x="4115730" y="516930"/>
            <a:chExt cx="312840" cy="79884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9F9E2E-2B16-47AA-9851-BD99A4EA5B8E}"/>
                    </a:ext>
                  </a:extLst>
                </p14:cNvPr>
                <p14:cNvContentPartPr/>
                <p14:nvPr/>
              </p14:nvContentPartPr>
              <p14:xfrm>
                <a:off x="4283490" y="938850"/>
                <a:ext cx="52920" cy="376920"/>
              </p14:xfrm>
            </p:contentPart>
          </mc:Choice>
          <mc:Fallback xmlns="">
            <p:pic>
              <p:nvPicPr>
                <p:cNvPr id="17" name="Ink 16">
                  <a:extLst>
                    <a:ext uri="{FF2B5EF4-FFF2-40B4-BE49-F238E27FC236}">
                      <a16:creationId xmlns:a16="http://schemas.microsoft.com/office/drawing/2014/main" id="{249F9E2E-2B16-47AA-9851-BD99A4EA5B8E}"/>
                    </a:ext>
                  </a:extLst>
                </p:cNvPr>
                <p:cNvPicPr/>
                <p:nvPr/>
              </p:nvPicPr>
              <p:blipFill>
                <a:blip r:embed="rId13"/>
                <a:stretch>
                  <a:fillRect/>
                </a:stretch>
              </p:blipFill>
              <p:spPr>
                <a:xfrm>
                  <a:off x="4274490" y="929850"/>
                  <a:ext cx="70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A47002-D06B-4FBE-A36B-198C7526C3BB}"/>
                    </a:ext>
                  </a:extLst>
                </p14:cNvPr>
                <p14:cNvContentPartPr/>
                <p14:nvPr/>
              </p14:nvContentPartPr>
              <p14:xfrm>
                <a:off x="4115730" y="853530"/>
                <a:ext cx="41400" cy="54720"/>
              </p14:xfrm>
            </p:contentPart>
          </mc:Choice>
          <mc:Fallback xmlns="">
            <p:pic>
              <p:nvPicPr>
                <p:cNvPr id="18" name="Ink 17">
                  <a:extLst>
                    <a:ext uri="{FF2B5EF4-FFF2-40B4-BE49-F238E27FC236}">
                      <a16:creationId xmlns:a16="http://schemas.microsoft.com/office/drawing/2014/main" id="{16A47002-D06B-4FBE-A36B-198C7526C3BB}"/>
                    </a:ext>
                  </a:extLst>
                </p:cNvPr>
                <p:cNvPicPr/>
                <p:nvPr/>
              </p:nvPicPr>
              <p:blipFill>
                <a:blip r:embed="rId15"/>
                <a:stretch>
                  <a:fillRect/>
                </a:stretch>
              </p:blipFill>
              <p:spPr>
                <a:xfrm>
                  <a:off x="4106651" y="844470"/>
                  <a:ext cx="59195"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D0282A6-7052-4BCF-90A6-B4F38415BC3E}"/>
                    </a:ext>
                  </a:extLst>
                </p14:cNvPr>
                <p14:cNvContentPartPr/>
                <p14:nvPr/>
              </p14:nvContentPartPr>
              <p14:xfrm>
                <a:off x="4131930" y="628890"/>
                <a:ext cx="125640" cy="127800"/>
              </p14:xfrm>
            </p:contentPart>
          </mc:Choice>
          <mc:Fallback xmlns="">
            <p:pic>
              <p:nvPicPr>
                <p:cNvPr id="19" name="Ink 18">
                  <a:extLst>
                    <a:ext uri="{FF2B5EF4-FFF2-40B4-BE49-F238E27FC236}">
                      <a16:creationId xmlns:a16="http://schemas.microsoft.com/office/drawing/2014/main" id="{9D0282A6-7052-4BCF-90A6-B4F38415BC3E}"/>
                    </a:ext>
                  </a:extLst>
                </p:cNvPr>
                <p:cNvPicPr/>
                <p:nvPr/>
              </p:nvPicPr>
              <p:blipFill>
                <a:blip r:embed="rId17"/>
                <a:stretch>
                  <a:fillRect/>
                </a:stretch>
              </p:blipFill>
              <p:spPr>
                <a:xfrm>
                  <a:off x="4122930" y="619915"/>
                  <a:ext cx="14328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14E33B-CFDD-4306-9894-040DC6224408}"/>
                    </a:ext>
                  </a:extLst>
                </p14:cNvPr>
                <p14:cNvContentPartPr/>
                <p14:nvPr/>
              </p14:nvContentPartPr>
              <p14:xfrm>
                <a:off x="4220490" y="619170"/>
                <a:ext cx="80280" cy="176400"/>
              </p14:xfrm>
            </p:contentPart>
          </mc:Choice>
          <mc:Fallback xmlns="">
            <p:pic>
              <p:nvPicPr>
                <p:cNvPr id="20" name="Ink 19">
                  <a:extLst>
                    <a:ext uri="{FF2B5EF4-FFF2-40B4-BE49-F238E27FC236}">
                      <a16:creationId xmlns:a16="http://schemas.microsoft.com/office/drawing/2014/main" id="{9114E33B-CFDD-4306-9894-040DC6224408}"/>
                    </a:ext>
                  </a:extLst>
                </p:cNvPr>
                <p:cNvPicPr/>
                <p:nvPr/>
              </p:nvPicPr>
              <p:blipFill>
                <a:blip r:embed="rId19"/>
                <a:stretch>
                  <a:fillRect/>
                </a:stretch>
              </p:blipFill>
              <p:spPr>
                <a:xfrm>
                  <a:off x="4211490" y="610188"/>
                  <a:ext cx="9792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4125F28D-322B-45A6-93C0-8665ADB89724}"/>
                    </a:ext>
                  </a:extLst>
                </p14:cNvPr>
                <p14:cNvContentPartPr/>
                <p14:nvPr/>
              </p14:nvContentPartPr>
              <p14:xfrm>
                <a:off x="4315170" y="516930"/>
                <a:ext cx="113400" cy="259560"/>
              </p14:xfrm>
            </p:contentPart>
          </mc:Choice>
          <mc:Fallback xmlns="">
            <p:pic>
              <p:nvPicPr>
                <p:cNvPr id="21" name="Ink 20">
                  <a:extLst>
                    <a:ext uri="{FF2B5EF4-FFF2-40B4-BE49-F238E27FC236}">
                      <a16:creationId xmlns:a16="http://schemas.microsoft.com/office/drawing/2014/main" id="{4125F28D-322B-45A6-93C0-8665ADB89724}"/>
                    </a:ext>
                  </a:extLst>
                </p:cNvPr>
                <p:cNvPicPr/>
                <p:nvPr/>
              </p:nvPicPr>
              <p:blipFill>
                <a:blip r:embed="rId21"/>
                <a:stretch>
                  <a:fillRect/>
                </a:stretch>
              </p:blipFill>
              <p:spPr>
                <a:xfrm>
                  <a:off x="4306170" y="507930"/>
                  <a:ext cx="131040" cy="277200"/>
                </a:xfrm>
                <a:prstGeom prst="rect">
                  <a:avLst/>
                </a:prstGeom>
              </p:spPr>
            </p:pic>
          </mc:Fallback>
        </mc:AlternateContent>
      </p:grpSp>
      <p:grpSp>
        <p:nvGrpSpPr>
          <p:cNvPr id="34" name="Group 33">
            <a:extLst>
              <a:ext uri="{FF2B5EF4-FFF2-40B4-BE49-F238E27FC236}">
                <a16:creationId xmlns:a16="http://schemas.microsoft.com/office/drawing/2014/main" id="{F9569CD7-7615-437F-BA04-BD3D63C199B9}"/>
              </a:ext>
            </a:extLst>
          </p:cNvPr>
          <p:cNvGrpSpPr/>
          <p:nvPr/>
        </p:nvGrpSpPr>
        <p:grpSpPr>
          <a:xfrm>
            <a:off x="1172370" y="2494410"/>
            <a:ext cx="1377000" cy="1389240"/>
            <a:chOff x="1172370" y="2494410"/>
            <a:chExt cx="1377000" cy="138924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0FC51AD-0877-409A-A63F-8BA3A6F2BB5A}"/>
                    </a:ext>
                  </a:extLst>
                </p14:cNvPr>
                <p14:cNvContentPartPr/>
                <p14:nvPr/>
              </p14:nvContentPartPr>
              <p14:xfrm>
                <a:off x="1172370" y="3500970"/>
                <a:ext cx="420840" cy="382680"/>
              </p14:xfrm>
            </p:contentPart>
          </mc:Choice>
          <mc:Fallback xmlns="">
            <p:pic>
              <p:nvPicPr>
                <p:cNvPr id="23" name="Ink 22">
                  <a:extLst>
                    <a:ext uri="{FF2B5EF4-FFF2-40B4-BE49-F238E27FC236}">
                      <a16:creationId xmlns:a16="http://schemas.microsoft.com/office/drawing/2014/main" id="{E0FC51AD-0877-409A-A63F-8BA3A6F2BB5A}"/>
                    </a:ext>
                  </a:extLst>
                </p:cNvPr>
                <p:cNvPicPr/>
                <p:nvPr/>
              </p:nvPicPr>
              <p:blipFill>
                <a:blip r:embed="rId23"/>
                <a:stretch>
                  <a:fillRect/>
                </a:stretch>
              </p:blipFill>
              <p:spPr>
                <a:xfrm>
                  <a:off x="1163370" y="3491962"/>
                  <a:ext cx="438480" cy="40033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E8D6244-D6C5-4A4B-8542-D87B8F22009B}"/>
                    </a:ext>
                  </a:extLst>
                </p14:cNvPr>
                <p14:cNvContentPartPr/>
                <p14:nvPr/>
              </p14:nvContentPartPr>
              <p14:xfrm>
                <a:off x="1462170" y="3427170"/>
                <a:ext cx="265680" cy="272880"/>
              </p14:xfrm>
            </p:contentPart>
          </mc:Choice>
          <mc:Fallback xmlns="">
            <p:pic>
              <p:nvPicPr>
                <p:cNvPr id="24" name="Ink 23">
                  <a:extLst>
                    <a:ext uri="{FF2B5EF4-FFF2-40B4-BE49-F238E27FC236}">
                      <a16:creationId xmlns:a16="http://schemas.microsoft.com/office/drawing/2014/main" id="{3E8D6244-D6C5-4A4B-8542-D87B8F22009B}"/>
                    </a:ext>
                  </a:extLst>
                </p:cNvPr>
                <p:cNvPicPr/>
                <p:nvPr/>
              </p:nvPicPr>
              <p:blipFill>
                <a:blip r:embed="rId25"/>
                <a:stretch>
                  <a:fillRect/>
                </a:stretch>
              </p:blipFill>
              <p:spPr>
                <a:xfrm>
                  <a:off x="1453170" y="3418170"/>
                  <a:ext cx="28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869B67C-3F46-484A-8802-C7FCAE4B5108}"/>
                    </a:ext>
                  </a:extLst>
                </p14:cNvPr>
                <p14:cNvContentPartPr/>
                <p14:nvPr/>
              </p14:nvContentPartPr>
              <p14:xfrm>
                <a:off x="1634250" y="3227370"/>
                <a:ext cx="175680" cy="251280"/>
              </p14:xfrm>
            </p:contentPart>
          </mc:Choice>
          <mc:Fallback xmlns="">
            <p:pic>
              <p:nvPicPr>
                <p:cNvPr id="25" name="Ink 24">
                  <a:extLst>
                    <a:ext uri="{FF2B5EF4-FFF2-40B4-BE49-F238E27FC236}">
                      <a16:creationId xmlns:a16="http://schemas.microsoft.com/office/drawing/2014/main" id="{0869B67C-3F46-484A-8802-C7FCAE4B5108}"/>
                    </a:ext>
                  </a:extLst>
                </p:cNvPr>
                <p:cNvPicPr/>
                <p:nvPr/>
              </p:nvPicPr>
              <p:blipFill>
                <a:blip r:embed="rId27"/>
                <a:stretch>
                  <a:fillRect/>
                </a:stretch>
              </p:blipFill>
              <p:spPr>
                <a:xfrm>
                  <a:off x="1625250" y="3218357"/>
                  <a:ext cx="193320"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62944BAC-D390-45B6-B5A6-C0E2A9580096}"/>
                    </a:ext>
                  </a:extLst>
                </p14:cNvPr>
                <p14:cNvContentPartPr/>
                <p14:nvPr/>
              </p14:nvContentPartPr>
              <p14:xfrm>
                <a:off x="1550730" y="3475050"/>
                <a:ext cx="65520" cy="167040"/>
              </p14:xfrm>
            </p:contentPart>
          </mc:Choice>
          <mc:Fallback xmlns="">
            <p:pic>
              <p:nvPicPr>
                <p:cNvPr id="26" name="Ink 25">
                  <a:extLst>
                    <a:ext uri="{FF2B5EF4-FFF2-40B4-BE49-F238E27FC236}">
                      <a16:creationId xmlns:a16="http://schemas.microsoft.com/office/drawing/2014/main" id="{62944BAC-D390-45B6-B5A6-C0E2A9580096}"/>
                    </a:ext>
                  </a:extLst>
                </p:cNvPr>
                <p:cNvPicPr/>
                <p:nvPr/>
              </p:nvPicPr>
              <p:blipFill>
                <a:blip r:embed="rId29"/>
                <a:stretch>
                  <a:fillRect/>
                </a:stretch>
              </p:blipFill>
              <p:spPr>
                <a:xfrm>
                  <a:off x="1541730" y="3466050"/>
                  <a:ext cx="8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BB6DA5E-3B57-4EDE-A741-3476944BCD3A}"/>
                    </a:ext>
                  </a:extLst>
                </p14:cNvPr>
                <p14:cNvContentPartPr/>
                <p14:nvPr/>
              </p14:nvContentPartPr>
              <p14:xfrm>
                <a:off x="1762770" y="3039450"/>
                <a:ext cx="273240" cy="273960"/>
              </p14:xfrm>
            </p:contentPart>
          </mc:Choice>
          <mc:Fallback xmlns="">
            <p:pic>
              <p:nvPicPr>
                <p:cNvPr id="28" name="Ink 27">
                  <a:extLst>
                    <a:ext uri="{FF2B5EF4-FFF2-40B4-BE49-F238E27FC236}">
                      <a16:creationId xmlns:a16="http://schemas.microsoft.com/office/drawing/2014/main" id="{CBB6DA5E-3B57-4EDE-A741-3476944BCD3A}"/>
                    </a:ext>
                  </a:extLst>
                </p:cNvPr>
                <p:cNvPicPr/>
                <p:nvPr/>
              </p:nvPicPr>
              <p:blipFill>
                <a:blip r:embed="rId31"/>
                <a:stretch>
                  <a:fillRect/>
                </a:stretch>
              </p:blipFill>
              <p:spPr>
                <a:xfrm>
                  <a:off x="1753770" y="3030450"/>
                  <a:ext cx="290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60F45AA-9BAE-4F89-B633-F0FE2592DFD4}"/>
                    </a:ext>
                  </a:extLst>
                </p14:cNvPr>
                <p14:cNvContentPartPr/>
                <p14:nvPr/>
              </p14:nvContentPartPr>
              <p14:xfrm>
                <a:off x="1991730" y="3009570"/>
                <a:ext cx="139320" cy="132120"/>
              </p14:xfrm>
            </p:contentPart>
          </mc:Choice>
          <mc:Fallback xmlns="">
            <p:pic>
              <p:nvPicPr>
                <p:cNvPr id="29" name="Ink 28">
                  <a:extLst>
                    <a:ext uri="{FF2B5EF4-FFF2-40B4-BE49-F238E27FC236}">
                      <a16:creationId xmlns:a16="http://schemas.microsoft.com/office/drawing/2014/main" id="{060F45AA-9BAE-4F89-B633-F0FE2592DFD4}"/>
                    </a:ext>
                  </a:extLst>
                </p:cNvPr>
                <p:cNvPicPr/>
                <p:nvPr/>
              </p:nvPicPr>
              <p:blipFill>
                <a:blip r:embed="rId33"/>
                <a:stretch>
                  <a:fillRect/>
                </a:stretch>
              </p:blipFill>
              <p:spPr>
                <a:xfrm>
                  <a:off x="1982730" y="3000570"/>
                  <a:ext cx="156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5A990F9-A518-4F4F-A06D-70C60951B443}"/>
                    </a:ext>
                  </a:extLst>
                </p14:cNvPr>
                <p14:cNvContentPartPr/>
                <p14:nvPr/>
              </p14:nvContentPartPr>
              <p14:xfrm>
                <a:off x="2028090" y="2814810"/>
                <a:ext cx="252000" cy="192600"/>
              </p14:xfrm>
            </p:contentPart>
          </mc:Choice>
          <mc:Fallback xmlns="">
            <p:pic>
              <p:nvPicPr>
                <p:cNvPr id="30" name="Ink 29">
                  <a:extLst>
                    <a:ext uri="{FF2B5EF4-FFF2-40B4-BE49-F238E27FC236}">
                      <a16:creationId xmlns:a16="http://schemas.microsoft.com/office/drawing/2014/main" id="{D5A990F9-A518-4F4F-A06D-70C60951B443}"/>
                    </a:ext>
                  </a:extLst>
                </p:cNvPr>
                <p:cNvPicPr/>
                <p:nvPr/>
              </p:nvPicPr>
              <p:blipFill>
                <a:blip r:embed="rId35"/>
                <a:stretch>
                  <a:fillRect/>
                </a:stretch>
              </p:blipFill>
              <p:spPr>
                <a:xfrm>
                  <a:off x="2019077" y="2805827"/>
                  <a:ext cx="269665" cy="2102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EA1C9BC-A204-48F9-9387-3E4F208347F1}"/>
                    </a:ext>
                  </a:extLst>
                </p14:cNvPr>
                <p14:cNvContentPartPr/>
                <p14:nvPr/>
              </p14:nvContentPartPr>
              <p14:xfrm>
                <a:off x="2186490" y="2661810"/>
                <a:ext cx="235440" cy="211680"/>
              </p14:xfrm>
            </p:contentPart>
          </mc:Choice>
          <mc:Fallback xmlns="">
            <p:pic>
              <p:nvPicPr>
                <p:cNvPr id="31" name="Ink 30">
                  <a:extLst>
                    <a:ext uri="{FF2B5EF4-FFF2-40B4-BE49-F238E27FC236}">
                      <a16:creationId xmlns:a16="http://schemas.microsoft.com/office/drawing/2014/main" id="{EEA1C9BC-A204-48F9-9387-3E4F208347F1}"/>
                    </a:ext>
                  </a:extLst>
                </p:cNvPr>
                <p:cNvPicPr/>
                <p:nvPr/>
              </p:nvPicPr>
              <p:blipFill>
                <a:blip r:embed="rId37"/>
                <a:stretch>
                  <a:fillRect/>
                </a:stretch>
              </p:blipFill>
              <p:spPr>
                <a:xfrm>
                  <a:off x="2177490" y="2652810"/>
                  <a:ext cx="253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0AFB4CAF-23F7-4A76-9CBC-E88F596E0ACB}"/>
                    </a:ext>
                  </a:extLst>
                </p14:cNvPr>
                <p14:cNvContentPartPr/>
                <p14:nvPr/>
              </p14:nvContentPartPr>
              <p14:xfrm>
                <a:off x="2332650" y="2494410"/>
                <a:ext cx="216720" cy="346320"/>
              </p14:xfrm>
            </p:contentPart>
          </mc:Choice>
          <mc:Fallback xmlns="">
            <p:pic>
              <p:nvPicPr>
                <p:cNvPr id="32" name="Ink 31">
                  <a:extLst>
                    <a:ext uri="{FF2B5EF4-FFF2-40B4-BE49-F238E27FC236}">
                      <a16:creationId xmlns:a16="http://schemas.microsoft.com/office/drawing/2014/main" id="{0AFB4CAF-23F7-4A76-9CBC-E88F596E0ACB}"/>
                    </a:ext>
                  </a:extLst>
                </p:cNvPr>
                <p:cNvPicPr/>
                <p:nvPr/>
              </p:nvPicPr>
              <p:blipFill>
                <a:blip r:embed="rId39"/>
                <a:stretch>
                  <a:fillRect/>
                </a:stretch>
              </p:blipFill>
              <p:spPr>
                <a:xfrm>
                  <a:off x="2323650" y="2485410"/>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553CDD0-3905-41D4-B41B-F7BD12A395EB}"/>
                    </a:ext>
                  </a:extLst>
                </p14:cNvPr>
                <p14:cNvContentPartPr/>
                <p14:nvPr/>
              </p14:nvContentPartPr>
              <p14:xfrm>
                <a:off x="1881930" y="2888610"/>
                <a:ext cx="30600" cy="28440"/>
              </p14:xfrm>
            </p:contentPart>
          </mc:Choice>
          <mc:Fallback xmlns="">
            <p:pic>
              <p:nvPicPr>
                <p:cNvPr id="33" name="Ink 32">
                  <a:extLst>
                    <a:ext uri="{FF2B5EF4-FFF2-40B4-BE49-F238E27FC236}">
                      <a16:creationId xmlns:a16="http://schemas.microsoft.com/office/drawing/2014/main" id="{C553CDD0-3905-41D4-B41B-F7BD12A395EB}"/>
                    </a:ext>
                  </a:extLst>
                </p:cNvPr>
                <p:cNvPicPr/>
                <p:nvPr/>
              </p:nvPicPr>
              <p:blipFill>
                <a:blip r:embed="rId41"/>
                <a:stretch>
                  <a:fillRect/>
                </a:stretch>
              </p:blipFill>
              <p:spPr>
                <a:xfrm>
                  <a:off x="1872823" y="2879610"/>
                  <a:ext cx="48450" cy="46080"/>
                </a:xfrm>
                <a:prstGeom prst="rect">
                  <a:avLst/>
                </a:prstGeom>
              </p:spPr>
            </p:pic>
          </mc:Fallback>
        </mc:AlternateContent>
      </p:grpSp>
      <p:grpSp>
        <p:nvGrpSpPr>
          <p:cNvPr id="46" name="Group 45">
            <a:extLst>
              <a:ext uri="{FF2B5EF4-FFF2-40B4-BE49-F238E27FC236}">
                <a16:creationId xmlns:a16="http://schemas.microsoft.com/office/drawing/2014/main" id="{DF2ED0AA-6B42-45BA-9C15-E0F445D88909}"/>
              </a:ext>
            </a:extLst>
          </p:cNvPr>
          <p:cNvGrpSpPr/>
          <p:nvPr/>
        </p:nvGrpSpPr>
        <p:grpSpPr>
          <a:xfrm>
            <a:off x="5314890" y="1252050"/>
            <a:ext cx="1131120" cy="1208880"/>
            <a:chOff x="5314890" y="1252050"/>
            <a:chExt cx="1131120" cy="120888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81E57D9-5912-440B-B136-172D61F463FB}"/>
                    </a:ext>
                  </a:extLst>
                </p14:cNvPr>
                <p14:cNvContentPartPr/>
                <p14:nvPr/>
              </p14:nvContentPartPr>
              <p14:xfrm>
                <a:off x="5314890" y="1252050"/>
                <a:ext cx="332280" cy="241200"/>
              </p14:xfrm>
            </p:contentPart>
          </mc:Choice>
          <mc:Fallback xmlns="">
            <p:pic>
              <p:nvPicPr>
                <p:cNvPr id="38" name="Ink 37">
                  <a:extLst>
                    <a:ext uri="{FF2B5EF4-FFF2-40B4-BE49-F238E27FC236}">
                      <a16:creationId xmlns:a16="http://schemas.microsoft.com/office/drawing/2014/main" id="{981E57D9-5912-440B-B136-172D61F463FB}"/>
                    </a:ext>
                  </a:extLst>
                </p:cNvPr>
                <p:cNvPicPr/>
                <p:nvPr/>
              </p:nvPicPr>
              <p:blipFill>
                <a:blip r:embed="rId43"/>
                <a:stretch>
                  <a:fillRect/>
                </a:stretch>
              </p:blipFill>
              <p:spPr>
                <a:xfrm>
                  <a:off x="5305890" y="1243050"/>
                  <a:ext cx="34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CFC33C9-C130-4212-A184-E724744FD43C}"/>
                    </a:ext>
                  </a:extLst>
                </p14:cNvPr>
                <p14:cNvContentPartPr/>
                <p14:nvPr/>
              </p14:nvContentPartPr>
              <p14:xfrm>
                <a:off x="5517570" y="1490730"/>
                <a:ext cx="174240" cy="151560"/>
              </p14:xfrm>
            </p:contentPart>
          </mc:Choice>
          <mc:Fallback xmlns="">
            <p:pic>
              <p:nvPicPr>
                <p:cNvPr id="39" name="Ink 38">
                  <a:extLst>
                    <a:ext uri="{FF2B5EF4-FFF2-40B4-BE49-F238E27FC236}">
                      <a16:creationId xmlns:a16="http://schemas.microsoft.com/office/drawing/2014/main" id="{8CFC33C9-C130-4212-A184-E724744FD43C}"/>
                    </a:ext>
                  </a:extLst>
                </p:cNvPr>
                <p:cNvPicPr/>
                <p:nvPr/>
              </p:nvPicPr>
              <p:blipFill>
                <a:blip r:embed="rId45"/>
                <a:stretch>
                  <a:fillRect/>
                </a:stretch>
              </p:blipFill>
              <p:spPr>
                <a:xfrm>
                  <a:off x="5508570" y="1481730"/>
                  <a:ext cx="191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E7AC77C5-E81B-4EEB-8898-6EEA12FB946E}"/>
                    </a:ext>
                  </a:extLst>
                </p14:cNvPr>
                <p14:cNvContentPartPr/>
                <p14:nvPr/>
              </p14:nvContentPartPr>
              <p14:xfrm>
                <a:off x="5711610" y="1522050"/>
                <a:ext cx="430920" cy="208080"/>
              </p14:xfrm>
            </p:contentPart>
          </mc:Choice>
          <mc:Fallback xmlns="">
            <p:pic>
              <p:nvPicPr>
                <p:cNvPr id="40" name="Ink 39">
                  <a:extLst>
                    <a:ext uri="{FF2B5EF4-FFF2-40B4-BE49-F238E27FC236}">
                      <a16:creationId xmlns:a16="http://schemas.microsoft.com/office/drawing/2014/main" id="{E7AC77C5-E81B-4EEB-8898-6EEA12FB946E}"/>
                    </a:ext>
                  </a:extLst>
                </p:cNvPr>
                <p:cNvPicPr/>
                <p:nvPr/>
              </p:nvPicPr>
              <p:blipFill>
                <a:blip r:embed="rId47"/>
                <a:stretch>
                  <a:fillRect/>
                </a:stretch>
              </p:blipFill>
              <p:spPr>
                <a:xfrm>
                  <a:off x="5702610" y="1513066"/>
                  <a:ext cx="448560" cy="2256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9C13CA1-56EE-435B-8B1E-78EB249D7A46}"/>
                    </a:ext>
                  </a:extLst>
                </p14:cNvPr>
                <p14:cNvContentPartPr/>
                <p14:nvPr/>
              </p14:nvContentPartPr>
              <p14:xfrm>
                <a:off x="5760210" y="1582530"/>
                <a:ext cx="71640" cy="59760"/>
              </p14:xfrm>
            </p:contentPart>
          </mc:Choice>
          <mc:Fallback xmlns="">
            <p:pic>
              <p:nvPicPr>
                <p:cNvPr id="41" name="Ink 40">
                  <a:extLst>
                    <a:ext uri="{FF2B5EF4-FFF2-40B4-BE49-F238E27FC236}">
                      <a16:creationId xmlns:a16="http://schemas.microsoft.com/office/drawing/2014/main" id="{C9C13CA1-56EE-435B-8B1E-78EB249D7A46}"/>
                    </a:ext>
                  </a:extLst>
                </p:cNvPr>
                <p:cNvPicPr/>
                <p:nvPr/>
              </p:nvPicPr>
              <p:blipFill>
                <a:blip r:embed="rId49"/>
                <a:stretch>
                  <a:fillRect/>
                </a:stretch>
              </p:blipFill>
              <p:spPr>
                <a:xfrm>
                  <a:off x="5751165" y="1573530"/>
                  <a:ext cx="8936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0C6FF9E0-CB17-4B91-85AD-603C2C322ABB}"/>
                    </a:ext>
                  </a:extLst>
                </p14:cNvPr>
                <p14:cNvContentPartPr/>
                <p14:nvPr/>
              </p14:nvContentPartPr>
              <p14:xfrm>
                <a:off x="5783970" y="1740210"/>
                <a:ext cx="154800" cy="151200"/>
              </p14:xfrm>
            </p:contentPart>
          </mc:Choice>
          <mc:Fallback xmlns="">
            <p:pic>
              <p:nvPicPr>
                <p:cNvPr id="42" name="Ink 41">
                  <a:extLst>
                    <a:ext uri="{FF2B5EF4-FFF2-40B4-BE49-F238E27FC236}">
                      <a16:creationId xmlns:a16="http://schemas.microsoft.com/office/drawing/2014/main" id="{0C6FF9E0-CB17-4B91-85AD-603C2C322ABB}"/>
                    </a:ext>
                  </a:extLst>
                </p:cNvPr>
                <p:cNvPicPr/>
                <p:nvPr/>
              </p:nvPicPr>
              <p:blipFill>
                <a:blip r:embed="rId51"/>
                <a:stretch>
                  <a:fillRect/>
                </a:stretch>
              </p:blipFill>
              <p:spPr>
                <a:xfrm>
                  <a:off x="5774970" y="1731231"/>
                  <a:ext cx="17244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322E027E-0269-40BD-B0B6-4835156F1F72}"/>
                    </a:ext>
                  </a:extLst>
                </p14:cNvPr>
                <p14:cNvContentPartPr/>
                <p14:nvPr/>
              </p14:nvContentPartPr>
              <p14:xfrm>
                <a:off x="5886210" y="1872330"/>
                <a:ext cx="202320" cy="165600"/>
              </p14:xfrm>
            </p:contentPart>
          </mc:Choice>
          <mc:Fallback xmlns="">
            <p:pic>
              <p:nvPicPr>
                <p:cNvPr id="43" name="Ink 42">
                  <a:extLst>
                    <a:ext uri="{FF2B5EF4-FFF2-40B4-BE49-F238E27FC236}">
                      <a16:creationId xmlns:a16="http://schemas.microsoft.com/office/drawing/2014/main" id="{322E027E-0269-40BD-B0B6-4835156F1F72}"/>
                    </a:ext>
                  </a:extLst>
                </p:cNvPr>
                <p:cNvPicPr/>
                <p:nvPr/>
              </p:nvPicPr>
              <p:blipFill>
                <a:blip r:embed="rId53"/>
                <a:stretch>
                  <a:fillRect/>
                </a:stretch>
              </p:blipFill>
              <p:spPr>
                <a:xfrm>
                  <a:off x="5877210" y="1863330"/>
                  <a:ext cx="219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CF0037E-F602-41BE-A82E-F4019947B1E8}"/>
                    </a:ext>
                  </a:extLst>
                </p14:cNvPr>
                <p14:cNvContentPartPr/>
                <p14:nvPr/>
              </p14:nvContentPartPr>
              <p14:xfrm>
                <a:off x="6021570" y="2054850"/>
                <a:ext cx="250920" cy="169200"/>
              </p14:xfrm>
            </p:contentPart>
          </mc:Choice>
          <mc:Fallback xmlns="">
            <p:pic>
              <p:nvPicPr>
                <p:cNvPr id="44" name="Ink 43">
                  <a:extLst>
                    <a:ext uri="{FF2B5EF4-FFF2-40B4-BE49-F238E27FC236}">
                      <a16:creationId xmlns:a16="http://schemas.microsoft.com/office/drawing/2014/main" id="{CCF0037E-F602-41BE-A82E-F4019947B1E8}"/>
                    </a:ext>
                  </a:extLst>
                </p:cNvPr>
                <p:cNvPicPr/>
                <p:nvPr/>
              </p:nvPicPr>
              <p:blipFill>
                <a:blip r:embed="rId55"/>
                <a:stretch>
                  <a:fillRect/>
                </a:stretch>
              </p:blipFill>
              <p:spPr>
                <a:xfrm>
                  <a:off x="6012557" y="2045850"/>
                  <a:ext cx="26858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A3E71A3-9891-4875-9272-62F2E6E8D849}"/>
                    </a:ext>
                  </a:extLst>
                </p14:cNvPr>
                <p14:cNvContentPartPr/>
                <p14:nvPr/>
              </p14:nvContentPartPr>
              <p14:xfrm>
                <a:off x="6190050" y="2218290"/>
                <a:ext cx="255960" cy="242640"/>
              </p14:xfrm>
            </p:contentPart>
          </mc:Choice>
          <mc:Fallback xmlns="">
            <p:pic>
              <p:nvPicPr>
                <p:cNvPr id="45" name="Ink 44">
                  <a:extLst>
                    <a:ext uri="{FF2B5EF4-FFF2-40B4-BE49-F238E27FC236}">
                      <a16:creationId xmlns:a16="http://schemas.microsoft.com/office/drawing/2014/main" id="{FA3E71A3-9891-4875-9272-62F2E6E8D849}"/>
                    </a:ext>
                  </a:extLst>
                </p:cNvPr>
                <p:cNvPicPr/>
                <p:nvPr/>
              </p:nvPicPr>
              <p:blipFill>
                <a:blip r:embed="rId57"/>
                <a:stretch>
                  <a:fillRect/>
                </a:stretch>
              </p:blipFill>
              <p:spPr>
                <a:xfrm>
                  <a:off x="6181063" y="2209290"/>
                  <a:ext cx="273575" cy="260280"/>
                </a:xfrm>
                <a:prstGeom prst="rect">
                  <a:avLst/>
                </a:prstGeom>
              </p:spPr>
            </p:pic>
          </mc:Fallback>
        </mc:AlternateContent>
      </p:grpSp>
    </p:spTree>
    <p:extLst>
      <p:ext uri="{BB962C8B-B14F-4D97-AF65-F5344CB8AC3E}">
        <p14:creationId xmlns:p14="http://schemas.microsoft.com/office/powerpoint/2010/main" val="16915530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Correlation between feeling thermometers between feeling thermometer rating of mayor and local city police (0-100)</a:t>
            </a:r>
          </a:p>
        </p:txBody>
      </p:sp>
      <p:sp>
        <p:nvSpPr>
          <p:cNvPr id="3" name="Content Placeholder 2"/>
          <p:cNvSpPr>
            <a:spLocks noGrp="1"/>
          </p:cNvSpPr>
          <p:nvPr>
            <p:ph idx="1"/>
          </p:nvPr>
        </p:nvSpPr>
        <p:spPr/>
        <p:txBody>
          <a:bodyPr/>
          <a:lstStyle/>
          <a:p>
            <a:r>
              <a:rPr lang="en-US" dirty="0"/>
              <a:t>Pearson correlation coefficient: r=.141</a:t>
            </a:r>
          </a:p>
          <a:p>
            <a:r>
              <a:rPr lang="en-US" dirty="0"/>
              <a:t>Statistical significance: p-value=.0001</a:t>
            </a:r>
          </a:p>
          <a:p>
            <a:r>
              <a:rPr lang="en-US" dirty="0"/>
              <a:t>Sample size: N=1993</a:t>
            </a:r>
          </a:p>
          <a:p>
            <a:endParaRPr lang="en-US" dirty="0"/>
          </a:p>
          <a:p>
            <a:r>
              <a:rPr lang="en-US" dirty="0"/>
              <a:t>Pearson correlation coefficients:</a:t>
            </a:r>
          </a:p>
          <a:p>
            <a:pPr lvl="1"/>
            <a:r>
              <a:rPr lang="en-US" dirty="0"/>
              <a:t>Range from -1 to +1</a:t>
            </a:r>
          </a:p>
          <a:p>
            <a:pPr lvl="1"/>
            <a:r>
              <a:rPr lang="en-US" dirty="0"/>
              <a:t>Is unaffected by the scale of the variables (interpretation affected by direction of coding)</a:t>
            </a:r>
          </a:p>
          <a:p>
            <a:pPr lvl="1"/>
            <a:r>
              <a:rPr lang="en-US" dirty="0"/>
              <a:t>Interpreting the “size” of coefficients</a:t>
            </a:r>
          </a:p>
          <a:p>
            <a:pPr lvl="2"/>
            <a:r>
              <a:rPr lang="en-US" dirty="0"/>
              <a:t>Affected by theory</a:t>
            </a:r>
          </a:p>
          <a:p>
            <a:pPr lvl="2"/>
            <a:r>
              <a:rPr lang="en-US" dirty="0"/>
              <a:t>Affected by actual size of effect and also measurement error</a:t>
            </a:r>
          </a:p>
        </p:txBody>
      </p:sp>
    </p:spTree>
    <p:extLst>
      <p:ext uri="{BB962C8B-B14F-4D97-AF65-F5344CB8AC3E}">
        <p14:creationId xmlns:p14="http://schemas.microsoft.com/office/powerpoint/2010/main" val="7363262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772-A668-474E-A0A5-B526B67497F1}"/>
              </a:ext>
            </a:extLst>
          </p:cNvPr>
          <p:cNvSpPr>
            <a:spLocks noGrp="1"/>
          </p:cNvSpPr>
          <p:nvPr>
            <p:ph type="title"/>
          </p:nvPr>
        </p:nvSpPr>
        <p:spPr/>
        <p:txBody>
          <a:bodyPr>
            <a:normAutofit fontScale="90000"/>
          </a:bodyPr>
          <a:lstStyle/>
          <a:p>
            <a:r>
              <a:rPr lang="en-US" dirty="0"/>
              <a:t> The base function for correlations in R is simply </a:t>
            </a:r>
            <a:r>
              <a:rPr lang="en-US" dirty="0" err="1"/>
              <a:t>cor</a:t>
            </a:r>
            <a:r>
              <a:rPr lang="en-US" dirty="0"/>
              <a:t>() followed by the y and x variables.</a:t>
            </a:r>
          </a:p>
        </p:txBody>
      </p:sp>
      <p:sp>
        <p:nvSpPr>
          <p:cNvPr id="3" name="Content Placeholder 2">
            <a:extLst>
              <a:ext uri="{FF2B5EF4-FFF2-40B4-BE49-F238E27FC236}">
                <a16:creationId xmlns:a16="http://schemas.microsoft.com/office/drawing/2014/main" id="{FC923E68-EEF3-4AC0-9DA3-3ADC5377DADD}"/>
              </a:ext>
            </a:extLst>
          </p:cNvPr>
          <p:cNvSpPr>
            <a:spLocks noGrp="1"/>
          </p:cNvSpPr>
          <p:nvPr>
            <p:ph idx="1"/>
          </p:nvPr>
        </p:nvSpPr>
        <p:spPr/>
        <p:txBody>
          <a:bodyPr>
            <a:normAutofit lnSpcReduction="10000"/>
          </a:bodyPr>
          <a:lstStyle/>
          <a:p>
            <a:r>
              <a:rPr lang="en-US" sz="2400" dirty="0"/>
              <a:t>Pearson’s correlation, which provides a correlation coefficient (r) for a linear relationship; thus it assumes a linear relationship between x and y.</a:t>
            </a:r>
          </a:p>
          <a:p>
            <a:r>
              <a:rPr lang="en-US" sz="2400" dirty="0"/>
              <a:t>Correlation analysis provides a coefficient that tells us, on average, how much two variables (</a:t>
            </a:r>
            <a:r>
              <a:rPr lang="en-US" sz="2400" i="1" dirty="0"/>
              <a:t>x </a:t>
            </a:r>
            <a:r>
              <a:rPr lang="en-US" sz="2400" dirty="0"/>
              <a:t>and </a:t>
            </a:r>
            <a:r>
              <a:rPr lang="en-US" sz="2400" i="1" dirty="0"/>
              <a:t>y</a:t>
            </a:r>
            <a:r>
              <a:rPr lang="en-US" sz="2400" dirty="0"/>
              <a:t>) move together relative to their respective means. </a:t>
            </a:r>
          </a:p>
          <a:p>
            <a:br>
              <a:rPr lang="en-US" sz="2400" dirty="0"/>
            </a:br>
            <a:r>
              <a:rPr lang="en-US" sz="2400" dirty="0"/>
              <a:t>The sign of </a:t>
            </a:r>
            <a:r>
              <a:rPr lang="en-US" sz="2400" i="1" dirty="0"/>
              <a:t>r </a:t>
            </a:r>
            <a:r>
              <a:rPr lang="en-US" sz="2400" dirty="0"/>
              <a:t>simply tells us whether the relationship is positive or negative </a:t>
            </a:r>
          </a:p>
          <a:p>
            <a:br>
              <a:rPr lang="en-US" sz="2400" dirty="0"/>
            </a:br>
            <a:r>
              <a:rPr lang="en-US" sz="2400" dirty="0"/>
              <a:t>We can also use </a:t>
            </a:r>
            <a:r>
              <a:rPr lang="en-US" sz="2400" i="1" dirty="0"/>
              <a:t>r </a:t>
            </a:r>
            <a:r>
              <a:rPr lang="en-US" sz="2400" dirty="0"/>
              <a:t>to determine the amount of variance explained in our outcome variable from our predictor variable  </a:t>
            </a:r>
            <a:r>
              <a:rPr lang="en-US" sz="2400" i="1" dirty="0"/>
              <a:t>R</a:t>
            </a:r>
            <a:r>
              <a:rPr lang="en-US" sz="2400" dirty="0"/>
              <a:t>2 which is called the coefficient of determination. </a:t>
            </a:r>
            <a:br>
              <a:rPr lang="en-US" sz="2400" dirty="0"/>
            </a:br>
            <a:endParaRPr lang="en-US" sz="2400" dirty="0"/>
          </a:p>
        </p:txBody>
      </p:sp>
    </p:spTree>
    <p:extLst>
      <p:ext uri="{BB962C8B-B14F-4D97-AF65-F5344CB8AC3E}">
        <p14:creationId xmlns:p14="http://schemas.microsoft.com/office/powerpoint/2010/main" val="25203853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66EE-5840-4FB6-9E06-83C102F561FD}"/>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9D86F993-4572-40B4-A624-3C3276D391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43889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9516-9E3B-4FA4-871A-A0B33A6868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EE546-EBA3-4F10-A500-2B3DF1A5A0C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6595CA-C310-4E7A-BCFE-A5A32EA17F01}"/>
              </a:ext>
            </a:extLst>
          </p:cNvPr>
          <p:cNvPicPr>
            <a:picLocks noChangeAspect="1"/>
          </p:cNvPicPr>
          <p:nvPr/>
        </p:nvPicPr>
        <p:blipFill>
          <a:blip r:embed="rId2"/>
          <a:stretch>
            <a:fillRect/>
          </a:stretch>
        </p:blipFill>
        <p:spPr>
          <a:xfrm>
            <a:off x="1285458" y="2343056"/>
            <a:ext cx="9621084" cy="2171888"/>
          </a:xfrm>
          <a:prstGeom prst="rect">
            <a:avLst/>
          </a:prstGeom>
        </p:spPr>
      </p:pic>
    </p:spTree>
    <p:extLst>
      <p:ext uri="{BB962C8B-B14F-4D97-AF65-F5344CB8AC3E}">
        <p14:creationId xmlns:p14="http://schemas.microsoft.com/office/powerpoint/2010/main" val="34743911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3D2B-6620-4F43-B532-62F3CC9F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7C4280-BDC1-44DC-987B-BF2C7BDAB024}"/>
              </a:ext>
            </a:extLst>
          </p:cNvPr>
          <p:cNvSpPr>
            <a:spLocks noGrp="1"/>
          </p:cNvSpPr>
          <p:nvPr>
            <p:ph idx="1"/>
          </p:nvPr>
        </p:nvSpPr>
        <p:spPr/>
        <p:txBody>
          <a:bodyPr/>
          <a:lstStyle/>
          <a:p>
            <a:endParaRPr lang="en-US"/>
          </a:p>
        </p:txBody>
      </p:sp>
      <p:pic>
        <p:nvPicPr>
          <p:cNvPr id="4098" name="Picture 2" descr="May be an image of one or more people and text that says 'YOUR GOVERNMENT SENT 1.1 MILLION DEAD PEOPLE STIMULUS CHECKS. WONDER HOW MANY OF THESE FOLKS ALSO VOTED ABSENTEE? -SEN. RAND PAUL *FreedomWorks'">
            <a:extLst>
              <a:ext uri="{FF2B5EF4-FFF2-40B4-BE49-F238E27FC236}">
                <a16:creationId xmlns:a16="http://schemas.microsoft.com/office/drawing/2014/main" id="{6855036F-293B-428A-AC92-8FA61B112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70" y="-118989"/>
            <a:ext cx="5218723" cy="52187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1 person and text that says '133 MILLION REGISTERED UNITED STATES VOTERS 74 MILLION TRUMP 81 MILLION BIDEN 74+81=155 MILLION'">
            <a:extLst>
              <a:ext uri="{FF2B5EF4-FFF2-40B4-BE49-F238E27FC236}">
                <a16:creationId xmlns:a16="http://schemas.microsoft.com/office/drawing/2014/main" id="{3D1F17D6-E505-4BEB-97BD-5FBA295D5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0" y="2196122"/>
            <a:ext cx="3578422" cy="466187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y be an image of text that says 'The Pelosi Payoff COVID Health Spending 9% 91% Non-COVID: Union Pensions Blue State Bailouts -Planned Parenthood -Universities -Nat'l Endowment for the Arts -Schumer's Bridge -Pelosi's Tunnel'">
            <a:extLst>
              <a:ext uri="{FF2B5EF4-FFF2-40B4-BE49-F238E27FC236}">
                <a16:creationId xmlns:a16="http://schemas.microsoft.com/office/drawing/2014/main" id="{6CBB63D1-A150-4346-AF37-34951E2BF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163" y="2719753"/>
            <a:ext cx="6600650" cy="3766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y be an image of text that says 'How will we know the Will vaccine go from 99.8%? 99.7% rate the survivrking? is to'">
            <a:extLst>
              <a:ext uri="{FF2B5EF4-FFF2-40B4-BE49-F238E27FC236}">
                <a16:creationId xmlns:a16="http://schemas.microsoft.com/office/drawing/2014/main" id="{9F1F8948-EA58-4B14-8DFA-E2DBFF228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4491" y="-280832"/>
            <a:ext cx="4492679" cy="41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28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2" name="Title 1"/>
          <p:cNvSpPr txBox="1">
            <a:spLocks noGrp="1"/>
          </p:cNvSpPr>
          <p:nvPr>
            <p:ph type="ctrTitle"/>
          </p:nvPr>
        </p:nvSpPr>
        <p:spPr>
          <a:prstGeom prst="rect">
            <a:avLst/>
          </a:prstGeom>
        </p:spPr>
        <p:txBody>
          <a:bodyPr/>
          <a:lstStyle>
            <a:lvl1pPr defTabSz="905255">
              <a:defRPr sz="5346"/>
            </a:lvl1pPr>
          </a:lstStyle>
          <a:p>
            <a:r>
              <a:rPr lang="en-US" dirty="0"/>
              <a:t>Data Visualization in R</a:t>
            </a:r>
            <a:endParaRPr dirty="0"/>
          </a:p>
        </p:txBody>
      </p:sp>
      <p:sp>
        <p:nvSpPr>
          <p:cNvPr id="113" name="Subtitle 2"/>
          <p:cNvSpPr txBox="1">
            <a:spLocks noGrp="1"/>
          </p:cNvSpPr>
          <p:nvPr>
            <p:ph type="subTitle" idx="1"/>
          </p:nvPr>
        </p:nvSpPr>
        <p:spPr>
          <a:prstGeom prst="rect">
            <a:avLst/>
          </a:prstGeom>
        </p:spPr>
        <p:txBody>
          <a:bodyPr/>
          <a:lstStyle/>
          <a:p>
            <a:endParaRPr/>
          </a:p>
        </p:txBody>
      </p:sp>
    </p:spTree>
    <p:extLst>
      <p:ext uri="{BB962C8B-B14F-4D97-AF65-F5344CB8AC3E}">
        <p14:creationId xmlns:p14="http://schemas.microsoft.com/office/powerpoint/2010/main" val="2530470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68E-A296-4845-AD71-28661D45934E}"/>
              </a:ext>
            </a:extLst>
          </p:cNvPr>
          <p:cNvSpPr>
            <a:spLocks noGrp="1"/>
          </p:cNvSpPr>
          <p:nvPr>
            <p:ph type="title"/>
          </p:nvPr>
        </p:nvSpPr>
        <p:spPr/>
        <p:txBody>
          <a:bodyPr/>
          <a:lstStyle/>
          <a:p>
            <a:r>
              <a:rPr lang="en-US" dirty="0"/>
              <a:t>Files in Excel</a:t>
            </a:r>
          </a:p>
        </p:txBody>
      </p:sp>
      <p:sp>
        <p:nvSpPr>
          <p:cNvPr id="3" name="Content Placeholder 2">
            <a:extLst>
              <a:ext uri="{FF2B5EF4-FFF2-40B4-BE49-F238E27FC236}">
                <a16:creationId xmlns:a16="http://schemas.microsoft.com/office/drawing/2014/main" id="{620F0693-2187-4D93-86EF-360C569A04F8}"/>
              </a:ext>
            </a:extLst>
          </p:cNvPr>
          <p:cNvSpPr>
            <a:spLocks noGrp="1"/>
          </p:cNvSpPr>
          <p:nvPr>
            <p:ph idx="1"/>
          </p:nvPr>
        </p:nvSpPr>
        <p:spPr/>
        <p:txBody>
          <a:bodyPr>
            <a:normAutofit/>
          </a:bodyPr>
          <a:lstStyle/>
          <a:p>
            <a:r>
              <a:rPr lang="en-US" dirty="0"/>
              <a:t>Look at the file. How is it formatted? How many rows? How many columns?</a:t>
            </a:r>
          </a:p>
          <a:p>
            <a:r>
              <a:rPr lang="en-US" dirty="0"/>
              <a:t>Is data separated by commas, spaces, semi colons? </a:t>
            </a:r>
          </a:p>
          <a:p>
            <a:r>
              <a:rPr lang="en-US" dirty="0"/>
              <a:t>Import data:</a:t>
            </a:r>
          </a:p>
          <a:p>
            <a:pPr lvl="1"/>
            <a:r>
              <a:rPr lang="en-US" dirty="0"/>
              <a:t>Open Excel &gt; Data &gt; From Text/CSV &gt; Select File</a:t>
            </a:r>
          </a:p>
          <a:p>
            <a:r>
              <a:rPr lang="en-US" b="1" dirty="0"/>
              <a:t>Delimited text file</a:t>
            </a:r>
            <a:r>
              <a:rPr lang="en-US" dirty="0"/>
              <a:t>: each item on a line of text is separated by a character (the delimiter). Most common type uses a comma (,) but other characters can be used too.</a:t>
            </a:r>
          </a:p>
          <a:p>
            <a:pPr marL="201168" lvl="1" indent="0">
              <a:buNone/>
            </a:pPr>
            <a:endParaRPr lang="en-US" b="1" dirty="0"/>
          </a:p>
          <a:p>
            <a:pPr marL="201168" lvl="1" indent="0">
              <a:buNone/>
            </a:pPr>
            <a:r>
              <a:rPr lang="en-US" b="1" dirty="0"/>
              <a:t>Fixed-width text file</a:t>
            </a:r>
            <a:r>
              <a:rPr lang="en-US" dirty="0"/>
              <a:t>: All items are a set amount of space apart.  Visually, the data appears in columns because of the spacing. </a:t>
            </a:r>
          </a:p>
          <a:p>
            <a:endParaRPr lang="en-US" dirty="0"/>
          </a:p>
        </p:txBody>
      </p:sp>
    </p:spTree>
    <p:extLst>
      <p:ext uri="{BB962C8B-B14F-4D97-AF65-F5344CB8AC3E}">
        <p14:creationId xmlns:p14="http://schemas.microsoft.com/office/powerpoint/2010/main" val="82636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 Introduction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7520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81F6-E07E-402C-B5C8-DA1F46F3AC01}"/>
              </a:ext>
            </a:extLst>
          </p:cNvPr>
          <p:cNvSpPr>
            <a:spLocks noGrp="1"/>
          </p:cNvSpPr>
          <p:nvPr>
            <p:ph type="title"/>
          </p:nvPr>
        </p:nvSpPr>
        <p:spPr/>
        <p:txBody>
          <a:bodyPr/>
          <a:lstStyle/>
          <a:p>
            <a:r>
              <a:rPr lang="en-US" dirty="0"/>
              <a:t>Chicago and WID example</a:t>
            </a:r>
          </a:p>
        </p:txBody>
      </p:sp>
      <p:sp>
        <p:nvSpPr>
          <p:cNvPr id="3" name="Content Placeholder 2">
            <a:extLst>
              <a:ext uri="{FF2B5EF4-FFF2-40B4-BE49-F238E27FC236}">
                <a16:creationId xmlns:a16="http://schemas.microsoft.com/office/drawing/2014/main" id="{70179246-A6A1-41AE-9E86-A7E2781B653F}"/>
              </a:ext>
            </a:extLst>
          </p:cNvPr>
          <p:cNvSpPr>
            <a:spLocks noGrp="1"/>
          </p:cNvSpPr>
          <p:nvPr>
            <p:ph idx="1"/>
          </p:nvPr>
        </p:nvSpPr>
        <p:spPr/>
        <p:txBody>
          <a:bodyPr/>
          <a:lstStyle/>
          <a:p>
            <a:r>
              <a:rPr lang="en-US" dirty="0"/>
              <a:t>If you format or create graphs in a CSV file and save/close it, only the text in the file will be kept.</a:t>
            </a:r>
          </a:p>
          <a:p>
            <a:r>
              <a:rPr lang="en-US" dirty="0"/>
              <a:t>Save As -&gt; Excel file if you want to save your formatting and graphs!!</a:t>
            </a:r>
          </a:p>
        </p:txBody>
      </p:sp>
    </p:spTree>
    <p:extLst>
      <p:ext uri="{BB962C8B-B14F-4D97-AF65-F5344CB8AC3E}">
        <p14:creationId xmlns:p14="http://schemas.microsoft.com/office/powerpoint/2010/main" val="91404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2"/>
              </a:rPr>
              <a:t>Chicago Data Portal</a:t>
            </a:r>
            <a:endParaRPr lang="en-US" dirty="0"/>
          </a:p>
          <a:p>
            <a:pPr lvl="1"/>
            <a:r>
              <a:rPr lang="en-US" dirty="0"/>
              <a:t>Chicago data portal also has a </a:t>
            </a:r>
            <a:r>
              <a:rPr lang="en-US" dirty="0" err="1">
                <a:hlinkClick r:id="rId3"/>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4"/>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532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761760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495E564-8114-49DA-9575-8CF093894ED9}"/>
              </a:ext>
            </a:extLst>
          </p:cNvPr>
          <p:cNvGrpSpPr/>
          <p:nvPr/>
        </p:nvGrpSpPr>
        <p:grpSpPr>
          <a:xfrm>
            <a:off x="305487" y="411714"/>
            <a:ext cx="11828285" cy="10092820"/>
            <a:chOff x="305487" y="411714"/>
            <a:chExt cx="11828285" cy="10092820"/>
          </a:xfrm>
        </p:grpSpPr>
        <p:pic>
          <p:nvPicPr>
            <p:cNvPr id="4" name="Picture 3">
              <a:extLst>
                <a:ext uri="{FF2B5EF4-FFF2-40B4-BE49-F238E27FC236}">
                  <a16:creationId xmlns:a16="http://schemas.microsoft.com/office/drawing/2014/main" id="{EF6CB041-343C-4483-9E3C-A83776A1B594}"/>
                </a:ext>
              </a:extLst>
            </p:cNvPr>
            <p:cNvPicPr>
              <a:picLocks noChangeAspect="1"/>
            </p:cNvPicPr>
            <p:nvPr/>
          </p:nvPicPr>
          <p:blipFill>
            <a:blip r:embed="rId3"/>
            <a:stretch>
              <a:fillRect/>
            </a:stretch>
          </p:blipFill>
          <p:spPr>
            <a:xfrm>
              <a:off x="2234557" y="855961"/>
              <a:ext cx="9682787" cy="9648573"/>
            </a:xfrm>
            <a:prstGeom prst="rect">
              <a:avLst/>
            </a:prstGeom>
          </p:spPr>
        </p:pic>
        <p:sp>
          <p:nvSpPr>
            <p:cNvPr id="5" name="TextBox 4">
              <a:extLst>
                <a:ext uri="{FF2B5EF4-FFF2-40B4-BE49-F238E27FC236}">
                  <a16:creationId xmlns:a16="http://schemas.microsoft.com/office/drawing/2014/main" id="{32277D9D-3589-490C-8531-F48B7C943371}"/>
                </a:ext>
              </a:extLst>
            </p:cNvPr>
            <p:cNvSpPr txBox="1"/>
            <p:nvPr/>
          </p:nvSpPr>
          <p:spPr>
            <a:xfrm>
              <a:off x="9430766" y="676184"/>
              <a:ext cx="2703006" cy="584775"/>
            </a:xfrm>
            <a:prstGeom prst="rect">
              <a:avLst/>
            </a:prstGeom>
            <a:solidFill>
              <a:schemeClr val="accent2">
                <a:lumMod val="40000"/>
                <a:lumOff val="60000"/>
              </a:schemeClr>
            </a:solidFill>
          </p:spPr>
          <p:txBody>
            <a:bodyPr wrap="square" rtlCol="0">
              <a:spAutoFit/>
            </a:bodyPr>
            <a:lstStyle/>
            <a:p>
              <a:r>
                <a:rPr lang="en-US" sz="3200" b="1" dirty="0"/>
                <a:t>Table Column</a:t>
              </a:r>
            </a:p>
          </p:txBody>
        </p:sp>
        <p:sp>
          <p:nvSpPr>
            <p:cNvPr id="7" name="TextBox 6">
              <a:extLst>
                <a:ext uri="{FF2B5EF4-FFF2-40B4-BE49-F238E27FC236}">
                  <a16:creationId xmlns:a16="http://schemas.microsoft.com/office/drawing/2014/main" id="{7F6DC827-1002-4C5F-B0EA-CF16B577C5A7}"/>
                </a:ext>
              </a:extLst>
            </p:cNvPr>
            <p:cNvSpPr txBox="1"/>
            <p:nvPr/>
          </p:nvSpPr>
          <p:spPr>
            <a:xfrm>
              <a:off x="305487" y="799294"/>
              <a:ext cx="2383122" cy="461665"/>
            </a:xfrm>
            <a:prstGeom prst="rect">
              <a:avLst/>
            </a:prstGeom>
            <a:solidFill>
              <a:schemeClr val="accent2">
                <a:lumMod val="40000"/>
                <a:lumOff val="60000"/>
              </a:schemeClr>
            </a:solidFill>
          </p:spPr>
          <p:txBody>
            <a:bodyPr wrap="square" rtlCol="0">
              <a:spAutoFit/>
            </a:bodyPr>
            <a:lstStyle/>
            <a:p>
              <a:r>
                <a:rPr lang="en-US" sz="2400" b="1" dirty="0"/>
                <a:t>Column Headers</a:t>
              </a:r>
            </a:p>
          </p:txBody>
        </p:sp>
        <p:sp>
          <p:nvSpPr>
            <p:cNvPr id="8" name="TextBox 7">
              <a:extLst>
                <a:ext uri="{FF2B5EF4-FFF2-40B4-BE49-F238E27FC236}">
                  <a16:creationId xmlns:a16="http://schemas.microsoft.com/office/drawing/2014/main" id="{7954082E-3547-49F7-BF14-57D1200A93C3}"/>
                </a:ext>
              </a:extLst>
            </p:cNvPr>
            <p:cNvSpPr txBox="1"/>
            <p:nvPr/>
          </p:nvSpPr>
          <p:spPr>
            <a:xfrm>
              <a:off x="4828320" y="411714"/>
              <a:ext cx="3687883" cy="584775"/>
            </a:xfrm>
            <a:prstGeom prst="rect">
              <a:avLst/>
            </a:prstGeom>
            <a:solidFill>
              <a:schemeClr val="accent2">
                <a:lumMod val="40000"/>
                <a:lumOff val="60000"/>
              </a:schemeClr>
            </a:solidFill>
          </p:spPr>
          <p:txBody>
            <a:bodyPr wrap="square" rtlCol="0">
              <a:spAutoFit/>
            </a:bodyPr>
            <a:lstStyle/>
            <a:p>
              <a:r>
                <a:rPr lang="en-US" sz="3200" b="1" dirty="0"/>
                <a:t>Sort &amp; Filter buttons</a:t>
              </a:r>
            </a:p>
          </p:txBody>
        </p:sp>
        <p:sp>
          <p:nvSpPr>
            <p:cNvPr id="10" name="TextBox 9">
              <a:extLst>
                <a:ext uri="{FF2B5EF4-FFF2-40B4-BE49-F238E27FC236}">
                  <a16:creationId xmlns:a16="http://schemas.microsoft.com/office/drawing/2014/main" id="{9FB7E76E-C491-494D-815D-22A5A9ED7614}"/>
                </a:ext>
              </a:extLst>
            </p:cNvPr>
            <p:cNvSpPr txBox="1"/>
            <p:nvPr/>
          </p:nvSpPr>
          <p:spPr>
            <a:xfrm>
              <a:off x="7215491" y="5636717"/>
              <a:ext cx="1716969" cy="523220"/>
            </a:xfrm>
            <a:prstGeom prst="rect">
              <a:avLst/>
            </a:prstGeom>
            <a:solidFill>
              <a:schemeClr val="accent2">
                <a:lumMod val="40000"/>
                <a:lumOff val="60000"/>
              </a:schemeClr>
            </a:solidFill>
          </p:spPr>
          <p:txBody>
            <a:bodyPr wrap="square" rtlCol="0">
              <a:spAutoFit/>
            </a:bodyPr>
            <a:lstStyle/>
            <a:p>
              <a:r>
                <a:rPr lang="en-US" sz="2800" b="1" dirty="0"/>
                <a:t>Table Cell</a:t>
              </a:r>
            </a:p>
          </p:txBody>
        </p:sp>
        <p:sp>
          <p:nvSpPr>
            <p:cNvPr id="11" name="TextBox 10">
              <a:extLst>
                <a:ext uri="{FF2B5EF4-FFF2-40B4-BE49-F238E27FC236}">
                  <a16:creationId xmlns:a16="http://schemas.microsoft.com/office/drawing/2014/main" id="{3A882B20-9C8F-4E80-A3B1-DE47C44FA971}"/>
                </a:ext>
              </a:extLst>
            </p:cNvPr>
            <p:cNvSpPr txBox="1"/>
            <p:nvPr/>
          </p:nvSpPr>
          <p:spPr>
            <a:xfrm>
              <a:off x="835877" y="4003236"/>
              <a:ext cx="1852732" cy="523220"/>
            </a:xfrm>
            <a:prstGeom prst="rect">
              <a:avLst/>
            </a:prstGeom>
            <a:solidFill>
              <a:schemeClr val="accent2">
                <a:lumMod val="40000"/>
                <a:lumOff val="60000"/>
              </a:schemeClr>
            </a:solidFill>
          </p:spPr>
          <p:txBody>
            <a:bodyPr wrap="square" rtlCol="0">
              <a:spAutoFit/>
            </a:bodyPr>
            <a:lstStyle/>
            <a:p>
              <a:r>
                <a:rPr lang="en-US" sz="2800" b="1" dirty="0"/>
                <a:t>Table Row</a:t>
              </a:r>
            </a:p>
          </p:txBody>
        </p:sp>
        <p:sp>
          <p:nvSpPr>
            <p:cNvPr id="12" name="Rectangle 11">
              <a:extLst>
                <a:ext uri="{FF2B5EF4-FFF2-40B4-BE49-F238E27FC236}">
                  <a16:creationId xmlns:a16="http://schemas.microsoft.com/office/drawing/2014/main" id="{EB0B436B-9D16-47BA-95D8-903AD9DA7054}"/>
                </a:ext>
              </a:extLst>
            </p:cNvPr>
            <p:cNvSpPr/>
            <p:nvPr/>
          </p:nvSpPr>
          <p:spPr>
            <a:xfrm>
              <a:off x="2688609" y="4087504"/>
              <a:ext cx="9228735"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43F80-5A7D-4C35-8778-F3AEA649B2BF}"/>
                </a:ext>
              </a:extLst>
            </p:cNvPr>
            <p:cNvSpPr/>
            <p:nvPr/>
          </p:nvSpPr>
          <p:spPr>
            <a:xfrm>
              <a:off x="7529016" y="6191133"/>
              <a:ext cx="987187" cy="35468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4DA6F5-5F57-4AF6-B13B-0878368ABC8F}"/>
                </a:ext>
              </a:extLst>
            </p:cNvPr>
            <p:cNvSpPr/>
            <p:nvPr/>
          </p:nvSpPr>
          <p:spPr>
            <a:xfrm rot="5400000">
              <a:off x="8479021" y="3433880"/>
              <a:ext cx="5576708" cy="1271538"/>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064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115A-DF66-40B5-AF09-D691654B06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CB087E-25B0-4BBE-81B8-FA3B5CAE3CA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E4E314-6CDD-4AA8-A7FD-EA0544D43DCC}"/>
              </a:ext>
            </a:extLst>
          </p:cNvPr>
          <p:cNvPicPr>
            <a:picLocks noChangeAspect="1"/>
          </p:cNvPicPr>
          <p:nvPr/>
        </p:nvPicPr>
        <p:blipFill>
          <a:blip r:embed="rId3"/>
          <a:stretch>
            <a:fillRect/>
          </a:stretch>
        </p:blipFill>
        <p:spPr>
          <a:xfrm>
            <a:off x="189274" y="2410475"/>
            <a:ext cx="11874411" cy="3892368"/>
          </a:xfrm>
          <a:prstGeom prst="rect">
            <a:avLst/>
          </a:prstGeom>
        </p:spPr>
      </p:pic>
    </p:spTree>
    <p:extLst>
      <p:ext uri="{BB962C8B-B14F-4D97-AF65-F5344CB8AC3E}">
        <p14:creationId xmlns:p14="http://schemas.microsoft.com/office/powerpoint/2010/main" val="2313989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201A-29BA-4E7E-A060-F2F7493618DB}"/>
              </a:ext>
            </a:extLst>
          </p:cNvPr>
          <p:cNvSpPr>
            <a:spLocks noGrp="1"/>
          </p:cNvSpPr>
          <p:nvPr>
            <p:ph type="title"/>
          </p:nvPr>
        </p:nvSpPr>
        <p:spPr/>
        <p:txBody>
          <a:bodyPr/>
          <a:lstStyle/>
          <a:p>
            <a:r>
              <a:rPr lang="en-US" dirty="0"/>
              <a:t>Complete Handout before Leaving</a:t>
            </a:r>
          </a:p>
        </p:txBody>
      </p:sp>
      <p:sp>
        <p:nvSpPr>
          <p:cNvPr id="3" name="Content Placeholder 2">
            <a:extLst>
              <a:ext uri="{FF2B5EF4-FFF2-40B4-BE49-F238E27FC236}">
                <a16:creationId xmlns:a16="http://schemas.microsoft.com/office/drawing/2014/main" id="{232EA081-DF14-4B94-9B7C-A84C30D259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5590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2</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167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8808-658F-45FA-A9BE-3A43C66A6E00}"/>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C74AD596-979A-4EBC-8020-3EBEA8391F65}"/>
              </a:ext>
            </a:extLst>
          </p:cNvPr>
          <p:cNvSpPr>
            <a:spLocks noGrp="1"/>
          </p:cNvSpPr>
          <p:nvPr>
            <p:ph idx="1"/>
          </p:nvPr>
        </p:nvSpPr>
        <p:spPr/>
        <p:txBody>
          <a:bodyPr/>
          <a:lstStyle/>
          <a:p>
            <a:r>
              <a:rPr lang="en-US" dirty="0"/>
              <a:t>Data will very rarely be organized the way that you want</a:t>
            </a:r>
          </a:p>
          <a:p>
            <a:endParaRPr lang="en-US" dirty="0"/>
          </a:p>
          <a:p>
            <a:r>
              <a:rPr lang="en-US" dirty="0"/>
              <a:t>.</a:t>
            </a:r>
          </a:p>
        </p:txBody>
      </p:sp>
    </p:spTree>
    <p:extLst>
      <p:ext uri="{BB962C8B-B14F-4D97-AF65-F5344CB8AC3E}">
        <p14:creationId xmlns:p14="http://schemas.microsoft.com/office/powerpoint/2010/main" val="774456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288A-FC08-420A-B7E9-B953026E58B2}"/>
              </a:ext>
            </a:extLst>
          </p:cNvPr>
          <p:cNvSpPr>
            <a:spLocks noGrp="1"/>
          </p:cNvSpPr>
          <p:nvPr>
            <p:ph type="title"/>
          </p:nvPr>
        </p:nvSpPr>
        <p:spPr/>
        <p:txBody>
          <a:bodyPr/>
          <a:lstStyle/>
          <a:p>
            <a:r>
              <a:rPr lang="en-US" dirty="0"/>
              <a:t>Data Structure</a:t>
            </a:r>
          </a:p>
        </p:txBody>
      </p:sp>
      <p:sp>
        <p:nvSpPr>
          <p:cNvPr id="3" name="Content Placeholder 2">
            <a:extLst>
              <a:ext uri="{FF2B5EF4-FFF2-40B4-BE49-F238E27FC236}">
                <a16:creationId xmlns:a16="http://schemas.microsoft.com/office/drawing/2014/main" id="{49D81F3B-C573-4335-9440-22560A99D581}"/>
              </a:ext>
            </a:extLst>
          </p:cNvPr>
          <p:cNvSpPr>
            <a:spLocks noGrp="1"/>
          </p:cNvSpPr>
          <p:nvPr>
            <p:ph idx="1"/>
          </p:nvPr>
        </p:nvSpPr>
        <p:spPr>
          <a:xfrm>
            <a:off x="1097280" y="1845734"/>
            <a:ext cx="6594097" cy="4023360"/>
          </a:xfrm>
        </p:spPr>
        <p:txBody>
          <a:bodyPr/>
          <a:lstStyle/>
          <a:p>
            <a:r>
              <a:rPr lang="en-US" dirty="0"/>
              <a:t>Good (aka “Tidy”) Data</a:t>
            </a:r>
          </a:p>
          <a:p>
            <a:pPr lvl="1"/>
            <a:r>
              <a:rPr lang="en-US" dirty="0"/>
              <a:t>Each variable should have its own column</a:t>
            </a:r>
          </a:p>
          <a:p>
            <a:pPr lvl="1"/>
            <a:r>
              <a:rPr lang="en-US" dirty="0"/>
              <a:t>Each observation must have its own row</a:t>
            </a:r>
          </a:p>
          <a:p>
            <a:pPr lvl="1"/>
            <a:r>
              <a:rPr lang="en-US" dirty="0"/>
              <a:t>Each value must have its own cell</a:t>
            </a:r>
          </a:p>
          <a:p>
            <a:pPr lvl="1"/>
            <a:endParaRPr lang="en-US" dirty="0"/>
          </a:p>
          <a:p>
            <a:pPr lvl="1"/>
            <a:endParaRPr lang="en-US" dirty="0"/>
          </a:p>
          <a:p>
            <a:pPr lvl="1"/>
            <a:endParaRPr lang="en-US" dirty="0"/>
          </a:p>
          <a:p>
            <a:r>
              <a:rPr lang="en-US" dirty="0"/>
              <a:t>Rectangular Data: Rows indicate observations, or cases, and columns indicate variables</a:t>
            </a:r>
          </a:p>
          <a:p>
            <a:pPr lvl="1"/>
            <a:r>
              <a:rPr lang="en-US" dirty="0"/>
              <a:t>Excel tables</a:t>
            </a:r>
          </a:p>
          <a:p>
            <a:pPr lvl="1"/>
            <a:r>
              <a:rPr lang="en-US" dirty="0"/>
              <a:t>R </a:t>
            </a:r>
            <a:r>
              <a:rPr lang="en-US" dirty="0" err="1"/>
              <a:t>dataframes</a:t>
            </a:r>
            <a:r>
              <a:rPr lang="en-US" dirty="0"/>
              <a:t> or </a:t>
            </a:r>
            <a:r>
              <a:rPr lang="en-US" dirty="0" err="1"/>
              <a:t>tibbles</a:t>
            </a:r>
            <a:endParaRPr lang="en-US" dirty="0"/>
          </a:p>
          <a:p>
            <a:endParaRPr lang="en-US" dirty="0"/>
          </a:p>
        </p:txBody>
      </p:sp>
      <p:pic>
        <p:nvPicPr>
          <p:cNvPr id="5" name="Picture 4">
            <a:extLst>
              <a:ext uri="{FF2B5EF4-FFF2-40B4-BE49-F238E27FC236}">
                <a16:creationId xmlns:a16="http://schemas.microsoft.com/office/drawing/2014/main" id="{9DFEF956-3A8D-410F-80D0-277C07987DAC}"/>
              </a:ext>
            </a:extLst>
          </p:cNvPr>
          <p:cNvPicPr>
            <a:picLocks noChangeAspect="1"/>
          </p:cNvPicPr>
          <p:nvPr/>
        </p:nvPicPr>
        <p:blipFill>
          <a:blip r:embed="rId3"/>
          <a:stretch>
            <a:fillRect/>
          </a:stretch>
        </p:blipFill>
        <p:spPr>
          <a:xfrm>
            <a:off x="7494448" y="1070659"/>
            <a:ext cx="4464944" cy="5066688"/>
          </a:xfrm>
          <a:prstGeom prst="rect">
            <a:avLst/>
          </a:prstGeom>
        </p:spPr>
      </p:pic>
    </p:spTree>
    <p:extLst>
      <p:ext uri="{BB962C8B-B14F-4D97-AF65-F5344CB8AC3E}">
        <p14:creationId xmlns:p14="http://schemas.microsoft.com/office/powerpoint/2010/main" val="3389550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53AC-DE5B-44F0-943F-25CC681FBA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13864A-A812-451A-A118-F3914C06FBBD}"/>
              </a:ext>
            </a:extLst>
          </p:cNvPr>
          <p:cNvSpPr>
            <a:spLocks noGrp="1"/>
          </p:cNvSpPr>
          <p:nvPr>
            <p:ph idx="1"/>
          </p:nvPr>
        </p:nvSpPr>
        <p:spPr/>
        <p:txBody>
          <a:bodyPr/>
          <a:lstStyle/>
          <a:p>
            <a:endParaRPr lang="en-US"/>
          </a:p>
        </p:txBody>
      </p:sp>
      <p:pic>
        <p:nvPicPr>
          <p:cNvPr id="1026" name="Picture 2" descr="12 Tidy data | R for Data Science">
            <a:extLst>
              <a:ext uri="{FF2B5EF4-FFF2-40B4-BE49-F238E27FC236}">
                <a16:creationId xmlns:a16="http://schemas.microsoft.com/office/drawing/2014/main" id="{E6572FAE-34DE-470F-B3A5-9E31017C6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0" y="-373893"/>
            <a:ext cx="12192000" cy="51006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EF9D701-FCAE-4843-8B10-94BA7EAFE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823" y="3122760"/>
            <a:ext cx="8543277" cy="399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01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F1FB-CEAC-44DF-96A5-30E43E4A22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7BCA28B4-7AC4-4E4B-8001-B6784087E8AB}"/>
              </a:ext>
            </a:extLst>
          </p:cNvPr>
          <p:cNvSpPr>
            <a:spLocks noGrp="1"/>
          </p:cNvSpPr>
          <p:nvPr>
            <p:ph idx="1"/>
          </p:nvPr>
        </p:nvSpPr>
        <p:spPr/>
        <p:txBody>
          <a:bodyPr/>
          <a:lstStyle/>
          <a:p>
            <a:r>
              <a:rPr lang="en-US" dirty="0"/>
              <a:t>Grading / Homework</a:t>
            </a:r>
          </a:p>
          <a:p>
            <a:endParaRPr lang="en-US" dirty="0"/>
          </a:p>
          <a:p>
            <a:r>
              <a:rPr lang="en-US" dirty="0"/>
              <a:t>Readings</a:t>
            </a:r>
          </a:p>
          <a:p>
            <a:endParaRPr lang="en-US" dirty="0"/>
          </a:p>
          <a:p>
            <a:r>
              <a:rPr lang="en-US" dirty="0"/>
              <a:t>Office hours</a:t>
            </a:r>
          </a:p>
        </p:txBody>
      </p:sp>
    </p:spTree>
    <p:extLst>
      <p:ext uri="{BB962C8B-B14F-4D97-AF65-F5344CB8AC3E}">
        <p14:creationId xmlns:p14="http://schemas.microsoft.com/office/powerpoint/2010/main" val="331637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C182-9EB6-4D35-8D2D-F1036F89DEB4}"/>
              </a:ext>
            </a:extLst>
          </p:cNvPr>
          <p:cNvSpPr>
            <a:spLocks noGrp="1"/>
          </p:cNvSpPr>
          <p:nvPr>
            <p:ph type="title"/>
          </p:nvPr>
        </p:nvSpPr>
        <p:spPr/>
        <p:txBody>
          <a:bodyPr/>
          <a:lstStyle/>
          <a:p>
            <a:r>
              <a:rPr lang="en-US" dirty="0"/>
              <a:t>Wide vs. Long Format</a:t>
            </a:r>
          </a:p>
        </p:txBody>
      </p:sp>
      <p:sp>
        <p:nvSpPr>
          <p:cNvPr id="3" name="Content Placeholder 2">
            <a:extLst>
              <a:ext uri="{FF2B5EF4-FFF2-40B4-BE49-F238E27FC236}">
                <a16:creationId xmlns:a16="http://schemas.microsoft.com/office/drawing/2014/main" id="{1235F06A-53F0-4969-8FD8-A3CC748856C5}"/>
              </a:ext>
            </a:extLst>
          </p:cNvPr>
          <p:cNvSpPr>
            <a:spLocks noGrp="1"/>
          </p:cNvSpPr>
          <p:nvPr>
            <p:ph idx="1"/>
          </p:nvPr>
        </p:nvSpPr>
        <p:spPr>
          <a:xfrm>
            <a:off x="1097280" y="1845734"/>
            <a:ext cx="5048339" cy="4023360"/>
          </a:xfrm>
        </p:spPr>
        <p:txBody>
          <a:bodyPr/>
          <a:lstStyle/>
          <a:p>
            <a:r>
              <a:rPr lang="en-US" dirty="0"/>
              <a:t>Long Format: Each observation is in its own row</a:t>
            </a:r>
          </a:p>
          <a:p>
            <a:pPr lvl="1"/>
            <a:r>
              <a:rPr lang="en-US" dirty="0"/>
              <a:t>Allows you to add as many variables as you want</a:t>
            </a:r>
          </a:p>
          <a:p>
            <a:pPr lvl="1"/>
            <a:r>
              <a:rPr lang="en-US" dirty="0"/>
              <a:t>You can look at responses for an age group, in a country, during a specific year.</a:t>
            </a:r>
          </a:p>
          <a:p>
            <a:endParaRPr lang="en-US" dirty="0"/>
          </a:p>
          <a:p>
            <a:r>
              <a:rPr lang="en-US" dirty="0"/>
              <a:t>Wide Format</a:t>
            </a:r>
          </a:p>
          <a:p>
            <a:pPr lvl="1"/>
            <a:r>
              <a:rPr lang="en-US" dirty="0"/>
              <a:t>Multiple values in a row (multiple years, countries, etc.)</a:t>
            </a:r>
          </a:p>
          <a:p>
            <a:pPr lvl="1"/>
            <a:r>
              <a:rPr lang="en-US" dirty="0"/>
              <a:t>Only 2 variables at a time (country and year, gender and age group, etc.)</a:t>
            </a:r>
          </a:p>
        </p:txBody>
      </p:sp>
      <p:pic>
        <p:nvPicPr>
          <p:cNvPr id="5" name="Picture 4">
            <a:extLst>
              <a:ext uri="{FF2B5EF4-FFF2-40B4-BE49-F238E27FC236}">
                <a16:creationId xmlns:a16="http://schemas.microsoft.com/office/drawing/2014/main" id="{E4BA21BA-6315-4531-BA71-E57DDF079F43}"/>
              </a:ext>
            </a:extLst>
          </p:cNvPr>
          <p:cNvPicPr>
            <a:picLocks noChangeAspect="1"/>
          </p:cNvPicPr>
          <p:nvPr/>
        </p:nvPicPr>
        <p:blipFill>
          <a:blip r:embed="rId3"/>
          <a:stretch>
            <a:fillRect/>
          </a:stretch>
        </p:blipFill>
        <p:spPr>
          <a:xfrm>
            <a:off x="6194231" y="2643963"/>
            <a:ext cx="5997769" cy="3593804"/>
          </a:xfrm>
          <a:prstGeom prst="rect">
            <a:avLst/>
          </a:prstGeom>
        </p:spPr>
      </p:pic>
    </p:spTree>
    <p:extLst>
      <p:ext uri="{BB962C8B-B14F-4D97-AF65-F5344CB8AC3E}">
        <p14:creationId xmlns:p14="http://schemas.microsoft.com/office/powerpoint/2010/main" val="1532940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0F0D-EB20-4BFB-8586-792F2D303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9BF1F-7CE2-46F9-ACAB-A8386D942870}"/>
              </a:ext>
            </a:extLst>
          </p:cNvPr>
          <p:cNvSpPr>
            <a:spLocks noGrp="1"/>
          </p:cNvSpPr>
          <p:nvPr>
            <p:ph idx="1"/>
          </p:nvPr>
        </p:nvSpPr>
        <p:spPr/>
        <p:txBody>
          <a:bodyPr>
            <a:normAutofit/>
          </a:bodyPr>
          <a:lstStyle/>
          <a:p>
            <a:r>
              <a:rPr lang="en-US" sz="3200" dirty="0"/>
              <a:t>Pivot tables are tables in Excel that summarize data from the original table. </a:t>
            </a:r>
          </a:p>
          <a:p>
            <a:pPr lvl="1"/>
            <a:r>
              <a:rPr lang="en-US" sz="2800" dirty="0"/>
              <a:t>Ex. If you have the amount of electricity used by each household and business in county, you could calculate the average amount of electricity used by each county or state.</a:t>
            </a:r>
          </a:p>
          <a:p>
            <a:pPr lvl="1"/>
            <a:endParaRPr lang="en-US" sz="2800" dirty="0"/>
          </a:p>
          <a:p>
            <a:pPr lvl="1"/>
            <a:r>
              <a:rPr lang="en-US" sz="2800" dirty="0"/>
              <a:t>Pivot tables help go from long format to wide format</a:t>
            </a:r>
          </a:p>
          <a:p>
            <a:pPr lvl="2"/>
            <a:r>
              <a:rPr lang="en-US" sz="2000" dirty="0"/>
              <a:t>In R, the commands are </a:t>
            </a:r>
            <a:r>
              <a:rPr lang="en-US" sz="2000" dirty="0" err="1"/>
              <a:t>pivot_longer</a:t>
            </a:r>
            <a:r>
              <a:rPr lang="en-US" sz="2000" dirty="0"/>
              <a:t>() and pivot_</a:t>
            </a:r>
          </a:p>
        </p:txBody>
      </p:sp>
    </p:spTree>
    <p:extLst>
      <p:ext uri="{BB962C8B-B14F-4D97-AF65-F5344CB8AC3E}">
        <p14:creationId xmlns:p14="http://schemas.microsoft.com/office/powerpoint/2010/main" val="33810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BA59-626A-4DA1-B67A-A2404F39FF94}"/>
              </a:ext>
            </a:extLst>
          </p:cNvPr>
          <p:cNvSpPr>
            <a:spLocks noGrp="1"/>
          </p:cNvSpPr>
          <p:nvPr>
            <p:ph type="title"/>
          </p:nvPr>
        </p:nvSpPr>
        <p:spPr/>
        <p:txBody>
          <a:bodyPr/>
          <a:lstStyle/>
          <a:p>
            <a:r>
              <a:rPr lang="en-US" dirty="0"/>
              <a:t>Messy Examples</a:t>
            </a:r>
          </a:p>
        </p:txBody>
      </p:sp>
      <p:sp>
        <p:nvSpPr>
          <p:cNvPr id="3" name="Content Placeholder 2">
            <a:extLst>
              <a:ext uri="{FF2B5EF4-FFF2-40B4-BE49-F238E27FC236}">
                <a16:creationId xmlns:a16="http://schemas.microsoft.com/office/drawing/2014/main" id="{D0700148-38C6-476F-9608-DDAEFFC2F104}"/>
              </a:ext>
            </a:extLst>
          </p:cNvPr>
          <p:cNvSpPr>
            <a:spLocks noGrp="1"/>
          </p:cNvSpPr>
          <p:nvPr>
            <p:ph idx="1"/>
          </p:nvPr>
        </p:nvSpPr>
        <p:spPr>
          <a:xfrm>
            <a:off x="1097280" y="1845734"/>
            <a:ext cx="5785529" cy="4023360"/>
          </a:xfrm>
        </p:spPr>
        <p:txBody>
          <a:bodyPr/>
          <a:lstStyle/>
          <a:p>
            <a:r>
              <a:rPr lang="en-US" dirty="0"/>
              <a:t>Add photos of disaster declarations – state – year in wide and long formats</a:t>
            </a:r>
          </a:p>
        </p:txBody>
      </p:sp>
      <p:pic>
        <p:nvPicPr>
          <p:cNvPr id="9" name="Picture 8">
            <a:extLst>
              <a:ext uri="{FF2B5EF4-FFF2-40B4-BE49-F238E27FC236}">
                <a16:creationId xmlns:a16="http://schemas.microsoft.com/office/drawing/2014/main" id="{26106E07-FF2C-403E-9CA8-A3B526D7F398}"/>
              </a:ext>
            </a:extLst>
          </p:cNvPr>
          <p:cNvPicPr>
            <a:picLocks noChangeAspect="1"/>
          </p:cNvPicPr>
          <p:nvPr/>
        </p:nvPicPr>
        <p:blipFill>
          <a:blip r:embed="rId3"/>
          <a:stretch>
            <a:fillRect/>
          </a:stretch>
        </p:blipFill>
        <p:spPr>
          <a:xfrm>
            <a:off x="6385149" y="257817"/>
            <a:ext cx="5246825" cy="2712955"/>
          </a:xfrm>
          <a:prstGeom prst="rect">
            <a:avLst/>
          </a:prstGeom>
        </p:spPr>
      </p:pic>
    </p:spTree>
    <p:extLst>
      <p:ext uri="{BB962C8B-B14F-4D97-AF65-F5344CB8AC3E}">
        <p14:creationId xmlns:p14="http://schemas.microsoft.com/office/powerpoint/2010/main" val="594712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D912-295C-4A07-A0AB-BB78958C572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20FE61C-C6BB-4ACF-9881-B890002A0C4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447E734-065C-4C3B-A7EA-58677A6EF84D}"/>
              </a:ext>
            </a:extLst>
          </p:cNvPr>
          <p:cNvPicPr>
            <a:picLocks noChangeAspect="1"/>
          </p:cNvPicPr>
          <p:nvPr/>
        </p:nvPicPr>
        <p:blipFill>
          <a:blip r:embed="rId3"/>
          <a:stretch>
            <a:fillRect/>
          </a:stretch>
        </p:blipFill>
        <p:spPr>
          <a:xfrm>
            <a:off x="131800" y="2121095"/>
            <a:ext cx="7379563" cy="3942507"/>
          </a:xfrm>
          <a:prstGeom prst="rect">
            <a:avLst/>
          </a:prstGeom>
        </p:spPr>
      </p:pic>
      <p:pic>
        <p:nvPicPr>
          <p:cNvPr id="7" name="Picture 6">
            <a:extLst>
              <a:ext uri="{FF2B5EF4-FFF2-40B4-BE49-F238E27FC236}">
                <a16:creationId xmlns:a16="http://schemas.microsoft.com/office/drawing/2014/main" id="{62D16989-AF44-4972-BD09-444A9B90E787}"/>
              </a:ext>
            </a:extLst>
          </p:cNvPr>
          <p:cNvPicPr>
            <a:picLocks noChangeAspect="1"/>
          </p:cNvPicPr>
          <p:nvPr/>
        </p:nvPicPr>
        <p:blipFill>
          <a:blip r:embed="rId4"/>
          <a:stretch>
            <a:fillRect/>
          </a:stretch>
        </p:blipFill>
        <p:spPr>
          <a:xfrm>
            <a:off x="6831368" y="441931"/>
            <a:ext cx="5228832" cy="5621671"/>
          </a:xfrm>
          <a:prstGeom prst="rect">
            <a:avLst/>
          </a:prstGeom>
        </p:spPr>
      </p:pic>
    </p:spTree>
    <p:extLst>
      <p:ext uri="{BB962C8B-B14F-4D97-AF65-F5344CB8AC3E}">
        <p14:creationId xmlns:p14="http://schemas.microsoft.com/office/powerpoint/2010/main" val="1105005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B17-CA13-41E9-A0CA-4A6BCBE47416}"/>
              </a:ext>
            </a:extLst>
          </p:cNvPr>
          <p:cNvSpPr>
            <a:spLocks noGrp="1"/>
          </p:cNvSpPr>
          <p:nvPr>
            <p:ph type="title"/>
          </p:nvPr>
        </p:nvSpPr>
        <p:spPr/>
        <p:txBody>
          <a:bodyPr/>
          <a:lstStyle/>
          <a:p>
            <a:r>
              <a:rPr lang="en-US" dirty="0"/>
              <a:t>Excel Tables</a:t>
            </a:r>
          </a:p>
        </p:txBody>
      </p:sp>
      <p:sp>
        <p:nvSpPr>
          <p:cNvPr id="3" name="Content Placeholder 2">
            <a:extLst>
              <a:ext uri="{FF2B5EF4-FFF2-40B4-BE49-F238E27FC236}">
                <a16:creationId xmlns:a16="http://schemas.microsoft.com/office/drawing/2014/main" id="{F7B5DAC2-7728-4C98-B6D2-CEFC002AF924}"/>
              </a:ext>
            </a:extLst>
          </p:cNvPr>
          <p:cNvSpPr>
            <a:spLocks noGrp="1"/>
          </p:cNvSpPr>
          <p:nvPr>
            <p:ph idx="1"/>
          </p:nvPr>
        </p:nvSpPr>
        <p:spPr/>
        <p:txBody>
          <a:bodyPr/>
          <a:lstStyle/>
          <a:p>
            <a:r>
              <a:rPr lang="en-US" dirty="0"/>
              <a:t>An Excel table is a rectangular range of cells used to store data</a:t>
            </a:r>
          </a:p>
          <a:p>
            <a:r>
              <a:rPr lang="en-US" dirty="0"/>
              <a:t>- Tools for entering, editing, analyzing data</a:t>
            </a:r>
          </a:p>
          <a:p>
            <a:endParaRPr lang="en-US" dirty="0"/>
          </a:p>
          <a:p>
            <a:pPr marL="0" indent="0">
              <a:buNone/>
            </a:pPr>
            <a:endParaRPr lang="en-US" b="1" dirty="0"/>
          </a:p>
          <a:p>
            <a:pPr marL="0" indent="0">
              <a:buNone/>
            </a:pPr>
            <a:r>
              <a:rPr lang="en-US" b="1" dirty="0"/>
              <a:t>Create an Excel Table:</a:t>
            </a:r>
          </a:p>
          <a:p>
            <a:r>
              <a:rPr lang="en-US" dirty="0"/>
              <a:t>Select all data in excel sheet &gt; Insert &gt; Tables &gt; Table</a:t>
            </a:r>
          </a:p>
          <a:p>
            <a:r>
              <a:rPr lang="en-US" dirty="0"/>
              <a:t>- Or click on any cell in the data, Insert &gt; Table</a:t>
            </a:r>
          </a:p>
        </p:txBody>
      </p:sp>
      <p:pic>
        <p:nvPicPr>
          <p:cNvPr id="7" name="Picture 6">
            <a:extLst>
              <a:ext uri="{FF2B5EF4-FFF2-40B4-BE49-F238E27FC236}">
                <a16:creationId xmlns:a16="http://schemas.microsoft.com/office/drawing/2014/main" id="{4264F625-045C-46C5-BDF4-5B76D4955481}"/>
              </a:ext>
            </a:extLst>
          </p:cNvPr>
          <p:cNvPicPr>
            <a:picLocks noChangeAspect="1"/>
          </p:cNvPicPr>
          <p:nvPr/>
        </p:nvPicPr>
        <p:blipFill>
          <a:blip r:embed="rId3"/>
          <a:stretch>
            <a:fillRect/>
          </a:stretch>
        </p:blipFill>
        <p:spPr>
          <a:xfrm>
            <a:off x="7263338" y="3309816"/>
            <a:ext cx="4776692" cy="2846092"/>
          </a:xfrm>
          <a:prstGeom prst="rect">
            <a:avLst/>
          </a:prstGeom>
        </p:spPr>
      </p:pic>
    </p:spTree>
    <p:extLst>
      <p:ext uri="{BB962C8B-B14F-4D97-AF65-F5344CB8AC3E}">
        <p14:creationId xmlns:p14="http://schemas.microsoft.com/office/powerpoint/2010/main" val="2268216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C21-A882-4FD1-8E41-CEF4817D3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A18FD5-3515-4837-9F5F-6622206458D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244459C-AC71-4BA5-B8E6-E5C386568D9D}"/>
              </a:ext>
            </a:extLst>
          </p:cNvPr>
          <p:cNvPicPr>
            <a:picLocks noChangeAspect="1"/>
          </p:cNvPicPr>
          <p:nvPr/>
        </p:nvPicPr>
        <p:blipFill>
          <a:blip r:embed="rId3"/>
          <a:stretch>
            <a:fillRect/>
          </a:stretch>
        </p:blipFill>
        <p:spPr>
          <a:xfrm>
            <a:off x="182773" y="97655"/>
            <a:ext cx="9786850" cy="6174832"/>
          </a:xfrm>
          <a:prstGeom prst="rect">
            <a:avLst/>
          </a:prstGeom>
        </p:spPr>
      </p:pic>
    </p:spTree>
    <p:extLst>
      <p:ext uri="{BB962C8B-B14F-4D97-AF65-F5344CB8AC3E}">
        <p14:creationId xmlns:p14="http://schemas.microsoft.com/office/powerpoint/2010/main" val="1734226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0F1E-38AE-420C-84D4-985BC0719350}"/>
              </a:ext>
            </a:extLst>
          </p:cNvPr>
          <p:cNvSpPr>
            <a:spLocks noGrp="1"/>
          </p:cNvSpPr>
          <p:nvPr>
            <p:ph type="title"/>
          </p:nvPr>
        </p:nvSpPr>
        <p:spPr/>
        <p:txBody>
          <a:bodyPr/>
          <a:lstStyle/>
          <a:p>
            <a:r>
              <a:rPr lang="en-US" dirty="0"/>
              <a:t>Pivot Tables &amp; Pivot Charts</a:t>
            </a:r>
          </a:p>
        </p:txBody>
      </p:sp>
      <p:sp>
        <p:nvSpPr>
          <p:cNvPr id="3" name="Content Placeholder 2">
            <a:extLst>
              <a:ext uri="{FF2B5EF4-FFF2-40B4-BE49-F238E27FC236}">
                <a16:creationId xmlns:a16="http://schemas.microsoft.com/office/drawing/2014/main" id="{FF33B5BD-2624-4AE4-BD63-4AE02B266045}"/>
              </a:ext>
            </a:extLst>
          </p:cNvPr>
          <p:cNvSpPr>
            <a:spLocks noGrp="1"/>
          </p:cNvSpPr>
          <p:nvPr>
            <p:ph idx="1"/>
          </p:nvPr>
        </p:nvSpPr>
        <p:spPr/>
        <p:txBody>
          <a:bodyPr/>
          <a:lstStyle/>
          <a:p>
            <a:r>
              <a:rPr lang="en-US" dirty="0"/>
              <a:t>Insert &gt; Pivot Table &gt; Select all in the “Table/Range” area &gt; OK</a:t>
            </a:r>
          </a:p>
          <a:p>
            <a:r>
              <a:rPr lang="en-US" dirty="0"/>
              <a:t>Select the variables you want to summarize in PivotTable Fields </a:t>
            </a:r>
          </a:p>
          <a:p>
            <a:r>
              <a:rPr lang="en-US" dirty="0"/>
              <a:t>- What does each row represent?</a:t>
            </a:r>
          </a:p>
          <a:p>
            <a:r>
              <a:rPr lang="en-US" dirty="0"/>
              <a:t>- What does each column represent?</a:t>
            </a:r>
          </a:p>
          <a:p>
            <a:endParaRPr lang="en-US" dirty="0"/>
          </a:p>
          <a:p>
            <a:r>
              <a:rPr lang="en-US" dirty="0"/>
              <a:t>Pivot Charts do not choose the appropriate graph for you. </a:t>
            </a:r>
          </a:p>
          <a:p>
            <a:r>
              <a:rPr lang="en-US" dirty="0"/>
              <a:t>Shortcut for Pivot Chart </a:t>
            </a:r>
            <a:r>
              <a:rPr lang="en-US" dirty="0">
                <a:sym typeface="Wingdings" panose="05000000000000000000" pitchFamily="2" charset="2"/>
              </a:rPr>
              <a:t> Click on any cell in the pivot table  and F11</a:t>
            </a:r>
            <a:endParaRPr lang="en-US" dirty="0"/>
          </a:p>
        </p:txBody>
      </p:sp>
    </p:spTree>
    <p:extLst>
      <p:ext uri="{BB962C8B-B14F-4D97-AF65-F5344CB8AC3E}">
        <p14:creationId xmlns:p14="http://schemas.microsoft.com/office/powerpoint/2010/main" val="4141091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862-6159-4AE4-A8D1-D7EDF8FF6F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67531-52BC-4A42-BBC4-033EAEC5B7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EEE878-AE77-41D2-91B7-95F0F17FB1C4}"/>
              </a:ext>
            </a:extLst>
          </p:cNvPr>
          <p:cNvPicPr>
            <a:picLocks noChangeAspect="1"/>
          </p:cNvPicPr>
          <p:nvPr/>
        </p:nvPicPr>
        <p:blipFill>
          <a:blip r:embed="rId2"/>
          <a:stretch>
            <a:fillRect/>
          </a:stretch>
        </p:blipFill>
        <p:spPr>
          <a:xfrm>
            <a:off x="1097280" y="1462064"/>
            <a:ext cx="7696867" cy="4675275"/>
          </a:xfrm>
          <a:prstGeom prst="rect">
            <a:avLst/>
          </a:prstGeom>
        </p:spPr>
      </p:pic>
    </p:spTree>
    <p:extLst>
      <p:ext uri="{BB962C8B-B14F-4D97-AF65-F5344CB8AC3E}">
        <p14:creationId xmlns:p14="http://schemas.microsoft.com/office/powerpoint/2010/main" val="2103330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0563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18F5-EB5E-4DA1-8C12-48F3133BEC16}"/>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5662CBFE-AC40-4938-B55C-F012998C1B12}"/>
              </a:ext>
            </a:extLst>
          </p:cNvPr>
          <p:cNvSpPr>
            <a:spLocks noGrp="1"/>
          </p:cNvSpPr>
          <p:nvPr>
            <p:ph idx="1"/>
          </p:nvPr>
        </p:nvSpPr>
        <p:spPr/>
        <p:txBody>
          <a:bodyPr>
            <a:normAutofit/>
          </a:bodyPr>
          <a:lstStyle/>
          <a:p>
            <a:r>
              <a:rPr lang="en-US" sz="2400" b="1" dirty="0"/>
              <a:t>Common Steps:</a:t>
            </a:r>
          </a:p>
          <a:p>
            <a:r>
              <a:rPr lang="en-US" sz="2400" dirty="0"/>
              <a:t>Delete unnecessary columns or create a separate file containing only columns you need</a:t>
            </a:r>
          </a:p>
          <a:p>
            <a:r>
              <a:rPr lang="en-US" sz="2400" dirty="0"/>
              <a:t>Delete unnecessary rows</a:t>
            </a:r>
          </a:p>
          <a:p>
            <a:r>
              <a:rPr lang="en-US" sz="2400" dirty="0"/>
              <a:t>Resize columns</a:t>
            </a:r>
          </a:p>
          <a:p>
            <a:r>
              <a:rPr lang="en-US" sz="2400" dirty="0"/>
              <a:t>Resize rows</a:t>
            </a:r>
          </a:p>
          <a:p>
            <a:r>
              <a:rPr lang="en-US" sz="2400" dirty="0"/>
              <a:t>Column format: Text, numeric, percentages, </a:t>
            </a:r>
            <a:r>
              <a:rPr lang="en-US" sz="2400" dirty="0" err="1"/>
              <a:t>etc</a:t>
            </a:r>
            <a:endParaRPr lang="en-US" sz="2400" dirty="0"/>
          </a:p>
        </p:txBody>
      </p:sp>
    </p:spTree>
    <p:extLst>
      <p:ext uri="{BB962C8B-B14F-4D97-AF65-F5344CB8AC3E}">
        <p14:creationId xmlns:p14="http://schemas.microsoft.com/office/powerpoint/2010/main" val="799155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3C66-E130-4814-8E9F-5346BB5B1D8F}"/>
              </a:ext>
            </a:extLst>
          </p:cNvPr>
          <p:cNvSpPr>
            <a:spLocks noGrp="1"/>
          </p:cNvSpPr>
          <p:nvPr>
            <p:ph type="title"/>
          </p:nvPr>
        </p:nvSpPr>
        <p:spPr/>
        <p:txBody>
          <a:bodyPr/>
          <a:lstStyle/>
          <a:p>
            <a:r>
              <a:rPr lang="en-US" dirty="0"/>
              <a:t>Excel is Free through UIC</a:t>
            </a:r>
          </a:p>
        </p:txBody>
      </p:sp>
      <p:sp>
        <p:nvSpPr>
          <p:cNvPr id="3" name="Content Placeholder 2">
            <a:extLst>
              <a:ext uri="{FF2B5EF4-FFF2-40B4-BE49-F238E27FC236}">
                <a16:creationId xmlns:a16="http://schemas.microsoft.com/office/drawing/2014/main" id="{E9BB6B35-C1CF-4761-8FBA-25EEE5322165}"/>
              </a:ext>
            </a:extLst>
          </p:cNvPr>
          <p:cNvSpPr>
            <a:spLocks noGrp="1"/>
          </p:cNvSpPr>
          <p:nvPr>
            <p:ph idx="1"/>
          </p:nvPr>
        </p:nvSpPr>
        <p:spPr/>
        <p:txBody>
          <a:bodyPr/>
          <a:lstStyle/>
          <a:p>
            <a:r>
              <a:rPr lang="en-US" dirty="0"/>
              <a:t>If you don’t have it, please get it. </a:t>
            </a:r>
          </a:p>
          <a:p>
            <a:r>
              <a:rPr lang="en-US" dirty="0"/>
              <a:t>(Word, OneNote, other Microsoft products, ArcMap, and more are also free.)</a:t>
            </a:r>
          </a:p>
          <a:p>
            <a:endParaRPr lang="en-US" dirty="0">
              <a:hlinkClick r:id="rId2"/>
            </a:endParaRPr>
          </a:p>
          <a:p>
            <a:r>
              <a:rPr lang="en-US" dirty="0">
                <a:hlinkClick r:id="rId2"/>
              </a:rPr>
              <a:t>UIC </a:t>
            </a:r>
            <a:r>
              <a:rPr lang="en-US" dirty="0" err="1">
                <a:hlinkClick r:id="rId2"/>
              </a:rPr>
              <a:t>WebStore</a:t>
            </a:r>
            <a:r>
              <a:rPr lang="en-US" dirty="0"/>
              <a:t>  - all software available for free or at a discount through UIC</a:t>
            </a:r>
          </a:p>
          <a:p>
            <a:r>
              <a:rPr lang="en-US" dirty="0">
                <a:hlinkClick r:id="rId3"/>
              </a:rPr>
              <a:t>Microsoft Office Information </a:t>
            </a:r>
            <a:endParaRPr lang="en-US" dirty="0"/>
          </a:p>
          <a:p>
            <a:r>
              <a:rPr lang="en-US" dirty="0"/>
              <a:t>– create account and sign in with UIC email</a:t>
            </a:r>
          </a:p>
        </p:txBody>
      </p:sp>
    </p:spTree>
    <p:extLst>
      <p:ext uri="{BB962C8B-B14F-4D97-AF65-F5344CB8AC3E}">
        <p14:creationId xmlns:p14="http://schemas.microsoft.com/office/powerpoint/2010/main" val="149362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0F6A-D477-4638-8246-1A2846DF4ED1}"/>
              </a:ext>
            </a:extLst>
          </p:cNvPr>
          <p:cNvSpPr>
            <a:spLocks noGrp="1"/>
          </p:cNvSpPr>
          <p:nvPr>
            <p:ph type="title"/>
          </p:nvPr>
        </p:nvSpPr>
        <p:spPr/>
        <p:txBody>
          <a:bodyPr/>
          <a:lstStyle/>
          <a:p>
            <a:r>
              <a:rPr lang="en-US" dirty="0"/>
              <a:t>Common errors in datasets</a:t>
            </a:r>
          </a:p>
        </p:txBody>
      </p:sp>
      <p:sp>
        <p:nvSpPr>
          <p:cNvPr id="3" name="Content Placeholder 2">
            <a:extLst>
              <a:ext uri="{FF2B5EF4-FFF2-40B4-BE49-F238E27FC236}">
                <a16:creationId xmlns:a16="http://schemas.microsoft.com/office/drawing/2014/main" id="{C817EEFC-7FD9-425C-833A-5933E15B9C02}"/>
              </a:ext>
            </a:extLst>
          </p:cNvPr>
          <p:cNvSpPr>
            <a:spLocks noGrp="1"/>
          </p:cNvSpPr>
          <p:nvPr>
            <p:ph idx="1"/>
          </p:nvPr>
        </p:nvSpPr>
        <p:spPr>
          <a:xfrm>
            <a:off x="1097280" y="1845734"/>
            <a:ext cx="10058400" cy="4463626"/>
          </a:xfrm>
        </p:spPr>
        <p:txBody>
          <a:bodyPr>
            <a:normAutofit/>
          </a:bodyPr>
          <a:lstStyle/>
          <a:p>
            <a:pPr marL="742950" lvl="1" indent="-285750" algn="l" fontAlgn="base">
              <a:buFont typeface="Arial" panose="020B0604020202020204" pitchFamily="34" charset="0"/>
              <a:buChar char="•"/>
            </a:pPr>
            <a:r>
              <a:rPr lang="en-US" b="0" i="0" dirty="0">
                <a:solidFill>
                  <a:srgbClr val="000000"/>
                </a:solidFill>
                <a:effectLst/>
                <a:latin typeface="inherit"/>
              </a:rPr>
              <a:t>Duplications: where one row contains identical/similar information to another row.</a:t>
            </a:r>
          </a:p>
          <a:p>
            <a:pPr marL="742950" lvl="1" indent="-285750" algn="l" fontAlgn="base">
              <a:buFont typeface="Arial" panose="020B0604020202020204" pitchFamily="34" charset="0"/>
              <a:buChar char="•"/>
            </a:pPr>
            <a:r>
              <a:rPr lang="en-US" b="0" i="0" dirty="0">
                <a:solidFill>
                  <a:srgbClr val="000000"/>
                </a:solidFill>
                <a:effectLst/>
                <a:latin typeface="inherit"/>
              </a:rPr>
              <a:t>‘NA’ misclassifications: where empty values are misclassified as known values or vice-versa.</a:t>
            </a:r>
          </a:p>
          <a:p>
            <a:pPr marL="742950" lvl="1" indent="-285750" algn="l" fontAlgn="base">
              <a:buFont typeface="Arial" panose="020B0604020202020204" pitchFamily="34" charset="0"/>
              <a:buChar char="•"/>
            </a:pPr>
            <a:r>
              <a:rPr lang="en-US" b="0" i="0" dirty="0">
                <a:solidFill>
                  <a:srgbClr val="000000"/>
                </a:solidFill>
                <a:effectLst/>
                <a:latin typeface="inherit"/>
              </a:rPr>
              <a:t>Erroneous answers: where incorrect values are entered, either accidentally or deliberately (a common effect of compulsory questions that cannot be answered).</a:t>
            </a:r>
          </a:p>
          <a:p>
            <a:pPr marL="742950" lvl="1" indent="-285750" algn="l" fontAlgn="base">
              <a:buFont typeface="Arial" panose="020B0604020202020204" pitchFamily="34" charset="0"/>
              <a:buChar char="•"/>
            </a:pPr>
            <a:r>
              <a:rPr lang="en-US" b="0" i="0" dirty="0">
                <a:solidFill>
                  <a:srgbClr val="000000"/>
                </a:solidFill>
                <a:effectLst/>
                <a:latin typeface="inherit"/>
              </a:rPr>
              <a:t>White space and alphabetical case errors: where values appear to mean the same thing but are classified differently due to white space or alphabetical case.</a:t>
            </a:r>
          </a:p>
          <a:p>
            <a:pPr marL="742950" lvl="1" indent="-285750" algn="l" fontAlgn="base">
              <a:buFont typeface="Arial" panose="020B0604020202020204" pitchFamily="34" charset="0"/>
              <a:buChar char="•"/>
            </a:pPr>
            <a:r>
              <a:rPr lang="en-US" b="0" i="0" dirty="0">
                <a:solidFill>
                  <a:srgbClr val="000000"/>
                </a:solidFill>
                <a:effectLst/>
                <a:latin typeface="inherit"/>
              </a:rPr>
              <a:t>Spelling mistakes, typing errors, or special character errors: where values appear to mean the same thing but are classified differently.</a:t>
            </a:r>
          </a:p>
          <a:p>
            <a:pPr marL="742950" lvl="1" indent="-285750" algn="l" fontAlgn="base">
              <a:buFont typeface="Arial" panose="020B0604020202020204" pitchFamily="34" charset="0"/>
              <a:buChar char="•"/>
            </a:pPr>
            <a:r>
              <a:rPr lang="en-US" b="0" i="0" dirty="0">
                <a:solidFill>
                  <a:srgbClr val="000000"/>
                </a:solidFill>
                <a:effectLst/>
                <a:latin typeface="inherit"/>
              </a:rPr>
              <a:t>Inconsistent time formats: where dates/times have been inputted in several different time formats, making it impossible to make time-based calculations.</a:t>
            </a:r>
          </a:p>
          <a:p>
            <a:pPr marL="742950" lvl="1" indent="-285750" algn="l" fontAlgn="base">
              <a:buFont typeface="Arial" panose="020B0604020202020204" pitchFamily="34" charset="0"/>
              <a:buChar char="•"/>
            </a:pPr>
            <a:r>
              <a:rPr lang="en-US" b="0" i="0" dirty="0">
                <a:solidFill>
                  <a:srgbClr val="000000"/>
                </a:solidFill>
                <a:effectLst/>
                <a:latin typeface="inherit"/>
              </a:rPr>
              <a:t>Data merging ambiguity: where information that could be recorded in different columns is merged into one column, making the information difficult to interpret.</a:t>
            </a:r>
          </a:p>
          <a:p>
            <a:pPr marL="742950" lvl="1" indent="-285750" algn="l" fontAlgn="base">
              <a:buFont typeface="Arial" panose="020B0604020202020204" pitchFamily="34" charset="0"/>
              <a:buChar char="•"/>
            </a:pPr>
            <a:r>
              <a:rPr lang="en-US" b="0" i="0" dirty="0">
                <a:solidFill>
                  <a:srgbClr val="000000"/>
                </a:solidFill>
                <a:effectLst/>
                <a:latin typeface="inherit"/>
              </a:rPr>
              <a:t>Data recording ambiguity: where information is recorded in different ways (e.g. giving a range of values rather than a single value).</a:t>
            </a:r>
          </a:p>
          <a:p>
            <a:endParaRPr lang="en-US" dirty="0"/>
          </a:p>
        </p:txBody>
      </p:sp>
    </p:spTree>
    <p:extLst>
      <p:ext uri="{BB962C8B-B14F-4D97-AF65-F5344CB8AC3E}">
        <p14:creationId xmlns:p14="http://schemas.microsoft.com/office/powerpoint/2010/main" val="2509463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6B7-82C0-495A-8771-B07830B9697D}"/>
              </a:ext>
            </a:extLst>
          </p:cNvPr>
          <p:cNvSpPr>
            <a:spLocks noGrp="1"/>
          </p:cNvSpPr>
          <p:nvPr>
            <p:ph type="title"/>
          </p:nvPr>
        </p:nvSpPr>
        <p:spPr/>
        <p:txBody>
          <a:bodyPr/>
          <a:lstStyle/>
          <a:p>
            <a:r>
              <a:rPr lang="en-US" dirty="0"/>
              <a:t>Download Chicago Traffic Accident Data</a:t>
            </a:r>
          </a:p>
        </p:txBody>
      </p:sp>
      <p:sp>
        <p:nvSpPr>
          <p:cNvPr id="3" name="Content Placeholder 2">
            <a:extLst>
              <a:ext uri="{FF2B5EF4-FFF2-40B4-BE49-F238E27FC236}">
                <a16:creationId xmlns:a16="http://schemas.microsoft.com/office/drawing/2014/main" id="{FB06058A-DA0A-42F2-982E-BB9AB4D70374}"/>
              </a:ext>
            </a:extLst>
          </p:cNvPr>
          <p:cNvSpPr>
            <a:spLocks noGrp="1"/>
          </p:cNvSpPr>
          <p:nvPr>
            <p:ph idx="1"/>
          </p:nvPr>
        </p:nvSpPr>
        <p:spPr>
          <a:xfrm>
            <a:off x="396607" y="1845733"/>
            <a:ext cx="4021157" cy="4312695"/>
          </a:xfrm>
        </p:spPr>
        <p:txBody>
          <a:bodyPr>
            <a:normAutofit/>
          </a:bodyPr>
          <a:lstStyle/>
          <a:p>
            <a:r>
              <a:rPr lang="en-US" dirty="0"/>
              <a:t>Research Question: How did COVID-19 restrictions impact traffic in Chicago?</a:t>
            </a:r>
          </a:p>
          <a:p>
            <a:r>
              <a:rPr lang="en-US" dirty="0"/>
              <a:t>Hypothesis:  Work restrictions led to fewer drivers and therefore fewer accidents. </a:t>
            </a:r>
          </a:p>
          <a:p>
            <a:r>
              <a:rPr lang="en-US" dirty="0"/>
              <a:t>Went to </a:t>
            </a:r>
            <a:r>
              <a:rPr lang="en-US" dirty="0">
                <a:hlinkClick r:id="rId3"/>
              </a:rPr>
              <a:t>Chicago Data Portal</a:t>
            </a:r>
            <a:endParaRPr lang="en-US" dirty="0"/>
          </a:p>
          <a:p>
            <a:pPr lvl="1"/>
            <a:r>
              <a:rPr lang="en-US" dirty="0"/>
              <a:t>Chicago data portal also has a </a:t>
            </a:r>
            <a:r>
              <a:rPr lang="en-US" dirty="0" err="1">
                <a:hlinkClick r:id="rId4"/>
              </a:rPr>
              <a:t>github</a:t>
            </a:r>
            <a:endParaRPr lang="en-US" dirty="0"/>
          </a:p>
          <a:p>
            <a:pPr lvl="1"/>
            <a:endParaRPr lang="en-US" dirty="0"/>
          </a:p>
          <a:p>
            <a:pPr marL="201168" lvl="1" indent="0">
              <a:buNone/>
            </a:pPr>
            <a:r>
              <a:rPr lang="en-US" dirty="0"/>
              <a:t>Before we download, let’s click “View Data” to see if this is what we want.</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5207FC4F-8EE2-459F-9099-16ABE402658D}"/>
              </a:ext>
            </a:extLst>
          </p:cNvPr>
          <p:cNvPicPr>
            <a:picLocks noChangeAspect="1"/>
          </p:cNvPicPr>
          <p:nvPr/>
        </p:nvPicPr>
        <p:blipFill>
          <a:blip r:embed="rId5"/>
          <a:stretch>
            <a:fillRect/>
          </a:stretch>
        </p:blipFill>
        <p:spPr>
          <a:xfrm>
            <a:off x="4333973" y="1972019"/>
            <a:ext cx="7858027" cy="4885981"/>
          </a:xfrm>
          <a:prstGeom prst="rect">
            <a:avLst/>
          </a:prstGeom>
        </p:spPr>
      </p:pic>
      <p:sp>
        <p:nvSpPr>
          <p:cNvPr id="5" name="Arrow: Down 4">
            <a:extLst>
              <a:ext uri="{FF2B5EF4-FFF2-40B4-BE49-F238E27FC236}">
                <a16:creationId xmlns:a16="http://schemas.microsoft.com/office/drawing/2014/main" id="{8F754068-AF84-4110-A55C-663DCBBA6886}"/>
              </a:ext>
            </a:extLst>
          </p:cNvPr>
          <p:cNvSpPr/>
          <p:nvPr/>
        </p:nvSpPr>
        <p:spPr>
          <a:xfrm rot="1384855">
            <a:off x="9447786" y="1371893"/>
            <a:ext cx="573211" cy="1199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04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869598" y="572877"/>
            <a:ext cx="9695578" cy="826266"/>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A183BBF1-84CC-4EAA-8556-8E8C4CE95A6A}"/>
              </a:ext>
            </a:extLst>
          </p:cNvPr>
          <p:cNvPicPr>
            <a:picLocks noChangeAspect="1"/>
          </p:cNvPicPr>
          <p:nvPr/>
        </p:nvPicPr>
        <p:blipFill>
          <a:blip r:embed="rId3"/>
          <a:stretch>
            <a:fillRect/>
          </a:stretch>
        </p:blipFill>
        <p:spPr>
          <a:xfrm>
            <a:off x="0" y="1156771"/>
            <a:ext cx="12189440" cy="5701229"/>
          </a:xfrm>
          <a:prstGeom prst="rect">
            <a:avLst/>
          </a:prstGeom>
        </p:spPr>
      </p:pic>
    </p:spTree>
    <p:extLst>
      <p:ext uri="{BB962C8B-B14F-4D97-AF65-F5344CB8AC3E}">
        <p14:creationId xmlns:p14="http://schemas.microsoft.com/office/powerpoint/2010/main" val="3865385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D36-5B4B-4E91-B5BC-4DA11937F4B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AC6758-6D07-4FE1-AE41-43D5560F5241}"/>
              </a:ext>
            </a:extLst>
          </p:cNvPr>
          <p:cNvSpPr>
            <a:spLocks noGrp="1"/>
          </p:cNvSpPr>
          <p:nvPr>
            <p:ph idx="1"/>
          </p:nvPr>
        </p:nvSpPr>
        <p:spPr>
          <a:xfrm>
            <a:off x="1097279" y="1845734"/>
            <a:ext cx="4291467" cy="4023360"/>
          </a:xfrm>
        </p:spPr>
        <p:txBody>
          <a:bodyPr>
            <a:normAutofit/>
          </a:bodyPr>
          <a:lstStyle/>
          <a:p>
            <a:r>
              <a:rPr lang="en-US" dirty="0"/>
              <a:t>Looks good, let’s use it! Downloaded </a:t>
            </a:r>
            <a:r>
              <a:rPr lang="en-US" dirty="0">
                <a:hlinkClick r:id="rId3"/>
              </a:rPr>
              <a:t>Traffic Crashes Dataset </a:t>
            </a:r>
            <a:endParaRPr lang="en-US" dirty="0"/>
          </a:p>
          <a:p>
            <a:endParaRPr lang="en-US" dirty="0"/>
          </a:p>
          <a:p>
            <a:r>
              <a:rPr lang="en-US" dirty="0"/>
              <a:t>If we want to know ____ what do we need to answer that question?</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62563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5C9B-15DA-4B8F-B2D4-6646DFA3E81E}"/>
              </a:ext>
            </a:extLst>
          </p:cNvPr>
          <p:cNvSpPr>
            <a:spLocks noGrp="1"/>
          </p:cNvSpPr>
          <p:nvPr>
            <p:ph type="title"/>
          </p:nvPr>
        </p:nvSpPr>
        <p:spPr/>
        <p:txBody>
          <a:bodyPr/>
          <a:lstStyle/>
          <a:p>
            <a:r>
              <a:rPr lang="en-US" dirty="0"/>
              <a:t>Descriptive Statistics</a:t>
            </a:r>
          </a:p>
        </p:txBody>
      </p:sp>
      <p:sp>
        <p:nvSpPr>
          <p:cNvPr id="3" name="Content Placeholder 2">
            <a:extLst>
              <a:ext uri="{FF2B5EF4-FFF2-40B4-BE49-F238E27FC236}">
                <a16:creationId xmlns:a16="http://schemas.microsoft.com/office/drawing/2014/main" id="{D13BBC73-1E4E-418C-9D31-179BA5559EB8}"/>
              </a:ext>
            </a:extLst>
          </p:cNvPr>
          <p:cNvSpPr>
            <a:spLocks noGrp="1"/>
          </p:cNvSpPr>
          <p:nvPr>
            <p:ph idx="1"/>
          </p:nvPr>
        </p:nvSpPr>
        <p:spPr/>
        <p:txBody>
          <a:bodyPr>
            <a:normAutofit fontScale="85000" lnSpcReduction="20000"/>
          </a:bodyPr>
          <a:lstStyle/>
          <a:p>
            <a:r>
              <a:rPr lang="en-US" sz="3000" dirty="0"/>
              <a:t>Describing the data</a:t>
            </a:r>
          </a:p>
          <a:p>
            <a:pPr lvl="1"/>
            <a:r>
              <a:rPr lang="en-US" sz="2600" dirty="0"/>
              <a:t>Maximum value</a:t>
            </a:r>
          </a:p>
          <a:p>
            <a:pPr lvl="1"/>
            <a:r>
              <a:rPr lang="en-US" sz="2600" dirty="0"/>
              <a:t>Minimum value </a:t>
            </a:r>
          </a:p>
          <a:p>
            <a:pPr lvl="1"/>
            <a:r>
              <a:rPr lang="en-US" sz="2600" dirty="0"/>
              <a:t>Range: Maximum value – minimum value</a:t>
            </a:r>
          </a:p>
          <a:p>
            <a:pPr lvl="1"/>
            <a:r>
              <a:rPr lang="en-US" sz="2600" dirty="0"/>
              <a:t>Sum: Adding together a range of values</a:t>
            </a:r>
          </a:p>
          <a:p>
            <a:pPr lvl="1"/>
            <a:r>
              <a:rPr lang="en-US" sz="2600" dirty="0"/>
              <a:t>Frequency: Number of observations</a:t>
            </a:r>
          </a:p>
          <a:p>
            <a:pPr marL="201168" lvl="1" indent="0">
              <a:buNone/>
            </a:pPr>
            <a:endParaRPr lang="en-US" dirty="0"/>
          </a:p>
          <a:p>
            <a:r>
              <a:rPr lang="en-US" dirty="0"/>
              <a:t>How many people got vaccinated in an area?</a:t>
            </a:r>
          </a:p>
          <a:p>
            <a:r>
              <a:rPr lang="en-US" dirty="0"/>
              <a:t>What is the median income?</a:t>
            </a:r>
          </a:p>
          <a:p>
            <a:r>
              <a:rPr lang="en-US" dirty="0"/>
              <a:t>What is the average age of someone within a program?</a:t>
            </a:r>
          </a:p>
          <a:p>
            <a:r>
              <a:rPr lang="en-US" dirty="0"/>
              <a:t>What is a school’s graduation rate?</a:t>
            </a:r>
          </a:p>
          <a:p>
            <a:r>
              <a:rPr lang="en-US" dirty="0"/>
              <a:t>How many meals were distributed at the local food shelf? </a:t>
            </a:r>
          </a:p>
          <a:p>
            <a:pPr marL="201168" lvl="1" indent="0">
              <a:buNone/>
            </a:pPr>
            <a:endParaRPr lang="en-US" dirty="0"/>
          </a:p>
        </p:txBody>
      </p:sp>
    </p:spTree>
    <p:extLst>
      <p:ext uri="{BB962C8B-B14F-4D97-AF65-F5344CB8AC3E}">
        <p14:creationId xmlns:p14="http://schemas.microsoft.com/office/powerpoint/2010/main" val="147710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A18-52CD-4988-A4DA-5556185A9309}"/>
              </a:ext>
            </a:extLst>
          </p:cNvPr>
          <p:cNvSpPr>
            <a:spLocks noGrp="1"/>
          </p:cNvSpPr>
          <p:nvPr>
            <p:ph type="title"/>
          </p:nvPr>
        </p:nvSpPr>
        <p:spPr/>
        <p:txBody>
          <a:bodyPr/>
          <a:lstStyle/>
          <a:p>
            <a:r>
              <a:rPr lang="en-US" dirty="0"/>
              <a:t>Exploratory Graphs</a:t>
            </a:r>
          </a:p>
        </p:txBody>
      </p:sp>
      <p:sp>
        <p:nvSpPr>
          <p:cNvPr id="3" name="Content Placeholder 2">
            <a:extLst>
              <a:ext uri="{FF2B5EF4-FFF2-40B4-BE49-F238E27FC236}">
                <a16:creationId xmlns:a16="http://schemas.microsoft.com/office/drawing/2014/main" id="{508A28BA-05C2-4BC5-9192-563CA606E299}"/>
              </a:ext>
            </a:extLst>
          </p:cNvPr>
          <p:cNvSpPr>
            <a:spLocks noGrp="1"/>
          </p:cNvSpPr>
          <p:nvPr>
            <p:ph idx="1"/>
          </p:nvPr>
        </p:nvSpPr>
        <p:spPr/>
        <p:txBody>
          <a:bodyPr>
            <a:normAutofit/>
          </a:bodyPr>
          <a:lstStyle/>
          <a:p>
            <a:pPr marL="0" marR="0">
              <a:spcBef>
                <a:spcPts val="0"/>
              </a:spcBef>
              <a:spcAft>
                <a:spcPts val="0"/>
              </a:spcAft>
            </a:pPr>
            <a:r>
              <a:rPr lang="en-US" sz="1800" dirty="0">
                <a:effectLst/>
                <a:latin typeface="Calibri" panose="020F0502020204030204" pitchFamily="34" charset="0"/>
              </a:rPr>
              <a:t>- Mostly </a:t>
            </a:r>
            <a:r>
              <a:rPr lang="en-US" sz="1800" dirty="0">
                <a:latin typeface="Calibri" panose="020F0502020204030204" pitchFamily="34" charset="0"/>
              </a:rPr>
              <a:t>made for you and your team</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r>
              <a:rPr lang="en-US" sz="1800" dirty="0">
                <a:latin typeface="Calibri" panose="020F0502020204030204" pitchFamily="34" charset="0"/>
              </a:rPr>
              <a:t>D</a:t>
            </a:r>
            <a:r>
              <a:rPr lang="en-US" sz="1800" dirty="0">
                <a:effectLst/>
                <a:latin typeface="Calibri" panose="020F0502020204030204" pitchFamily="34" charset="0"/>
              </a:rPr>
              <a:t>raw quick information from your data in a more intuitive way</a:t>
            </a:r>
          </a:p>
          <a:p>
            <a:pPr marL="0" marR="0">
              <a:spcBef>
                <a:spcPts val="0"/>
              </a:spcBef>
              <a:spcAft>
                <a:spcPts val="0"/>
              </a:spcAft>
            </a:pPr>
            <a:r>
              <a:rPr lang="en-US" sz="1800" dirty="0">
                <a:effectLst/>
                <a:latin typeface="Calibri" panose="020F0502020204030204" pitchFamily="34" charset="0"/>
              </a:rPr>
              <a:t>- Several uses: better understand your data, find patterns in your data, suggest modeling strategies, debug your analysis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Three rules to keep in mind even when making exploratory graphs: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1. Data are displayed appropriately (i.e., the graph type matches the data type)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2. Clearly-labeled graph (e.g., axes' labels and title)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3. Axes that are not misleading</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202602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3B04-076C-46A1-BBDC-07D6DE124D84}"/>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4A6E592F-BEB4-4F46-B137-8F97BE998824}"/>
              </a:ext>
            </a:extLst>
          </p:cNvPr>
          <p:cNvSpPr>
            <a:spLocks noGrp="1"/>
          </p:cNvSpPr>
          <p:nvPr>
            <p:ph idx="1"/>
          </p:nvPr>
        </p:nvSpPr>
        <p:spPr>
          <a:xfrm>
            <a:off x="1097280" y="1845734"/>
            <a:ext cx="5650761" cy="4023360"/>
          </a:xfrm>
        </p:spPr>
        <p:txBody>
          <a:bodyPr/>
          <a:lstStyle/>
          <a:p>
            <a:pPr marL="0" marR="0" indent="0">
              <a:spcBef>
                <a:spcPts val="0"/>
              </a:spcBef>
              <a:spcAft>
                <a:spcPts val="0"/>
              </a:spcAft>
              <a:buNone/>
            </a:pPr>
            <a:r>
              <a:rPr lang="en-US" sz="1800" dirty="0">
                <a:effectLst/>
                <a:latin typeface="Calibri" panose="020F0502020204030204" pitchFamily="34" charset="0"/>
              </a:rPr>
              <a:t>These are the fancy graphs that you see all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"reader" is the audience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Visually pleasing, well-designed graphs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 Usually created after your analysis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It can take quite some time to get a graph "right“</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Think </a:t>
            </a:r>
            <a:r>
              <a:rPr lang="en-US" sz="1800" i="1" dirty="0">
                <a:latin typeface="Calibri" panose="020F0502020204030204" pitchFamily="34" charset="0"/>
              </a:rPr>
              <a:t>National Geographic </a:t>
            </a:r>
            <a:r>
              <a:rPr lang="en-US" sz="1800" dirty="0">
                <a:latin typeface="Calibri" panose="020F0502020204030204" pitchFamily="34" charset="0"/>
              </a:rPr>
              <a:t>or </a:t>
            </a:r>
            <a:r>
              <a:rPr lang="en-US" sz="1800" i="1" dirty="0">
                <a:latin typeface="Calibri" panose="020F0502020204030204" pitchFamily="34" charset="0"/>
              </a:rPr>
              <a:t>The Economist</a:t>
            </a:r>
            <a:r>
              <a:rPr lang="en-US" sz="1800" dirty="0">
                <a:latin typeface="Calibri" panose="020F0502020204030204" pitchFamily="34" charset="0"/>
              </a:rPr>
              <a:t> graphs</a:t>
            </a:r>
            <a:endParaRPr lang="en-US" sz="1800" dirty="0">
              <a:effectLst/>
              <a:latin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9E93AF38-10C9-48F4-A0C8-FF1113639BAC}"/>
              </a:ext>
            </a:extLst>
          </p:cNvPr>
          <p:cNvPicPr>
            <a:picLocks noChangeAspect="1"/>
          </p:cNvPicPr>
          <p:nvPr/>
        </p:nvPicPr>
        <p:blipFill>
          <a:blip r:embed="rId3"/>
          <a:stretch>
            <a:fillRect/>
          </a:stretch>
        </p:blipFill>
        <p:spPr>
          <a:xfrm>
            <a:off x="6223477" y="1580741"/>
            <a:ext cx="5856478" cy="4553345"/>
          </a:xfrm>
          <a:prstGeom prst="rect">
            <a:avLst/>
          </a:prstGeom>
        </p:spPr>
      </p:pic>
    </p:spTree>
    <p:extLst>
      <p:ext uri="{BB962C8B-B14F-4D97-AF65-F5344CB8AC3E}">
        <p14:creationId xmlns:p14="http://schemas.microsoft.com/office/powerpoint/2010/main" val="3239483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A40-A374-41C8-815A-377F0C6DD3A3}"/>
              </a:ext>
            </a:extLst>
          </p:cNvPr>
          <p:cNvSpPr>
            <a:spLocks noGrp="1"/>
          </p:cNvSpPr>
          <p:nvPr>
            <p:ph type="title"/>
          </p:nvPr>
        </p:nvSpPr>
        <p:spPr/>
        <p:txBody>
          <a:bodyPr/>
          <a:lstStyle/>
          <a:p>
            <a:r>
              <a:rPr lang="en-US" dirty="0"/>
              <a:t>Descriptive Statistics Practice</a:t>
            </a:r>
          </a:p>
        </p:txBody>
      </p:sp>
      <p:sp>
        <p:nvSpPr>
          <p:cNvPr id="3" name="Content Placeholder 2">
            <a:extLst>
              <a:ext uri="{FF2B5EF4-FFF2-40B4-BE49-F238E27FC236}">
                <a16:creationId xmlns:a16="http://schemas.microsoft.com/office/drawing/2014/main" id="{D756A9F0-FD10-4B6A-B79E-FD41DCE5C356}"/>
              </a:ext>
            </a:extLst>
          </p:cNvPr>
          <p:cNvSpPr>
            <a:spLocks noGrp="1"/>
          </p:cNvSpPr>
          <p:nvPr>
            <p:ph idx="1"/>
          </p:nvPr>
        </p:nvSpPr>
        <p:spPr/>
        <p:txBody>
          <a:bodyPr/>
          <a:lstStyle/>
          <a:p>
            <a:r>
              <a:rPr lang="en-US" sz="2400" dirty="0"/>
              <a:t>- How many crashes occur at different speed limits?</a:t>
            </a:r>
          </a:p>
          <a:p>
            <a:r>
              <a:rPr lang="en-US" sz="2400" dirty="0"/>
              <a:t>- Does weather impact traffic accidents? (Consider the number of days that are clear vs. foggy)</a:t>
            </a:r>
          </a:p>
          <a:p>
            <a:r>
              <a:rPr lang="en-US" sz="2400" dirty="0"/>
              <a:t>- Crash totals for each year or month?</a:t>
            </a:r>
          </a:p>
          <a:p>
            <a:r>
              <a:rPr lang="en-US" sz="2400" dirty="0"/>
              <a:t>- Hour of the day with the most accidents?</a:t>
            </a:r>
          </a:p>
          <a:p>
            <a:pPr marL="0" indent="0">
              <a:buNone/>
            </a:pPr>
            <a:endParaRPr lang="en-US" dirty="0"/>
          </a:p>
        </p:txBody>
      </p:sp>
    </p:spTree>
    <p:extLst>
      <p:ext uri="{BB962C8B-B14F-4D97-AF65-F5344CB8AC3E}">
        <p14:creationId xmlns:p14="http://schemas.microsoft.com/office/powerpoint/2010/main" val="2250111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1671-F8EB-4266-A41A-AAED54F5CC3D}"/>
              </a:ext>
            </a:extLst>
          </p:cNvPr>
          <p:cNvSpPr>
            <a:spLocks noGrp="1"/>
          </p:cNvSpPr>
          <p:nvPr>
            <p:ph type="title"/>
          </p:nvPr>
        </p:nvSpPr>
        <p:spPr/>
        <p:txBody>
          <a:bodyPr/>
          <a:lstStyle/>
          <a:p>
            <a:r>
              <a:rPr lang="en-US" dirty="0"/>
              <a:t>Chicago Traffic Accidents</a:t>
            </a:r>
          </a:p>
        </p:txBody>
      </p:sp>
      <p:sp>
        <p:nvSpPr>
          <p:cNvPr id="3" name="Content Placeholder 2">
            <a:extLst>
              <a:ext uri="{FF2B5EF4-FFF2-40B4-BE49-F238E27FC236}">
                <a16:creationId xmlns:a16="http://schemas.microsoft.com/office/drawing/2014/main" id="{ABCA863B-A327-4F58-BF3B-4B2E22BACD3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B47337-C105-4489-8D78-8C96009E01F7}"/>
              </a:ext>
            </a:extLst>
          </p:cNvPr>
          <p:cNvPicPr>
            <a:picLocks noChangeAspect="1"/>
          </p:cNvPicPr>
          <p:nvPr/>
        </p:nvPicPr>
        <p:blipFill>
          <a:blip r:embed="rId3"/>
          <a:stretch>
            <a:fillRect/>
          </a:stretch>
        </p:blipFill>
        <p:spPr>
          <a:xfrm>
            <a:off x="4864908" y="1845734"/>
            <a:ext cx="6727717" cy="4705238"/>
          </a:xfrm>
          <a:prstGeom prst="rect">
            <a:avLst/>
          </a:prstGeom>
        </p:spPr>
      </p:pic>
    </p:spTree>
    <p:extLst>
      <p:ext uri="{BB962C8B-B14F-4D97-AF65-F5344CB8AC3E}">
        <p14:creationId xmlns:p14="http://schemas.microsoft.com/office/powerpoint/2010/main" val="3581282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3290-75A0-478A-AEDE-1988BA9AF681}"/>
              </a:ext>
            </a:extLst>
          </p:cNvPr>
          <p:cNvSpPr>
            <a:spLocks noGrp="1"/>
          </p:cNvSpPr>
          <p:nvPr>
            <p:ph type="title"/>
          </p:nvPr>
        </p:nvSpPr>
        <p:spPr/>
        <p:txBody>
          <a:bodyPr/>
          <a:lstStyle/>
          <a:p>
            <a:r>
              <a:rPr lang="en-US" dirty="0"/>
              <a:t>When did people have an accident?</a:t>
            </a:r>
          </a:p>
        </p:txBody>
      </p:sp>
      <p:sp>
        <p:nvSpPr>
          <p:cNvPr id="3" name="Content Placeholder 2">
            <a:extLst>
              <a:ext uri="{FF2B5EF4-FFF2-40B4-BE49-F238E27FC236}">
                <a16:creationId xmlns:a16="http://schemas.microsoft.com/office/drawing/2014/main" id="{2474D95C-7EA9-4A0C-9CAA-44422B3C9F92}"/>
              </a:ext>
            </a:extLst>
          </p:cNvPr>
          <p:cNvSpPr>
            <a:spLocks noGrp="1"/>
          </p:cNvSpPr>
          <p:nvPr>
            <p:ph idx="1"/>
          </p:nvPr>
        </p:nvSpPr>
        <p:spPr/>
        <p:txBody>
          <a:bodyPr/>
          <a:lstStyle/>
          <a:p>
            <a:r>
              <a:rPr lang="en-US" dirty="0"/>
              <a:t>Insert &gt; Pivot Chart &gt; Your table name should be in the box (Mine was Table1)</a:t>
            </a:r>
          </a:p>
        </p:txBody>
      </p:sp>
      <p:pic>
        <p:nvPicPr>
          <p:cNvPr id="7" name="Picture 6">
            <a:extLst>
              <a:ext uri="{FF2B5EF4-FFF2-40B4-BE49-F238E27FC236}">
                <a16:creationId xmlns:a16="http://schemas.microsoft.com/office/drawing/2014/main" id="{31E5B66A-AE03-4517-9D61-A31A464A9297}"/>
              </a:ext>
            </a:extLst>
          </p:cNvPr>
          <p:cNvPicPr>
            <a:picLocks noChangeAspect="1"/>
          </p:cNvPicPr>
          <p:nvPr/>
        </p:nvPicPr>
        <p:blipFill>
          <a:blip r:embed="rId3"/>
          <a:stretch>
            <a:fillRect/>
          </a:stretch>
        </p:blipFill>
        <p:spPr>
          <a:xfrm>
            <a:off x="30480" y="2199955"/>
            <a:ext cx="12192000" cy="4371442"/>
          </a:xfrm>
          <a:prstGeom prst="rect">
            <a:avLst/>
          </a:prstGeom>
        </p:spPr>
      </p:pic>
    </p:spTree>
    <p:extLst>
      <p:ext uri="{BB962C8B-B14F-4D97-AF65-F5344CB8AC3E}">
        <p14:creationId xmlns:p14="http://schemas.microsoft.com/office/powerpoint/2010/main" val="373775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699-E99D-446F-B206-35CD1FF6A764}"/>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2C44E4E9-DD08-49AF-8897-D81C2419B7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255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182-920E-454F-BE3E-23E50703F199}"/>
              </a:ext>
            </a:extLst>
          </p:cNvPr>
          <p:cNvSpPr>
            <a:spLocks noGrp="1"/>
          </p:cNvSpPr>
          <p:nvPr>
            <p:ph type="title"/>
          </p:nvPr>
        </p:nvSpPr>
        <p:spPr>
          <a:xfrm>
            <a:off x="1097280" y="286604"/>
            <a:ext cx="10058400" cy="911882"/>
          </a:xfrm>
        </p:spPr>
        <p:txBody>
          <a:bodyPr/>
          <a:lstStyle/>
          <a:p>
            <a:r>
              <a:rPr lang="en-US" dirty="0"/>
              <a:t>What were the posted speed limits?</a:t>
            </a:r>
          </a:p>
        </p:txBody>
      </p:sp>
      <p:sp>
        <p:nvSpPr>
          <p:cNvPr id="3" name="Content Placeholder 2">
            <a:extLst>
              <a:ext uri="{FF2B5EF4-FFF2-40B4-BE49-F238E27FC236}">
                <a16:creationId xmlns:a16="http://schemas.microsoft.com/office/drawing/2014/main" id="{8E26C937-39A0-4A61-8B44-6E4F67B16F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A487D-7826-4508-B976-D9FB402D25DF}"/>
              </a:ext>
            </a:extLst>
          </p:cNvPr>
          <p:cNvPicPr>
            <a:picLocks noChangeAspect="1"/>
          </p:cNvPicPr>
          <p:nvPr/>
        </p:nvPicPr>
        <p:blipFill>
          <a:blip r:embed="rId3"/>
          <a:stretch>
            <a:fillRect/>
          </a:stretch>
        </p:blipFill>
        <p:spPr>
          <a:xfrm>
            <a:off x="0" y="1135964"/>
            <a:ext cx="12192000" cy="4586072"/>
          </a:xfrm>
          <a:prstGeom prst="rect">
            <a:avLst/>
          </a:prstGeom>
        </p:spPr>
      </p:pic>
    </p:spTree>
    <p:extLst>
      <p:ext uri="{BB962C8B-B14F-4D97-AF65-F5344CB8AC3E}">
        <p14:creationId xmlns:p14="http://schemas.microsoft.com/office/powerpoint/2010/main" val="577993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A69AD-D90A-48F9-BF0F-81834EC008C2}"/>
              </a:ext>
            </a:extLst>
          </p:cNvPr>
          <p:cNvSpPr>
            <a:spLocks noGrp="1"/>
          </p:cNvSpPr>
          <p:nvPr>
            <p:ph idx="1"/>
          </p:nvPr>
        </p:nvSpPr>
        <p:spPr>
          <a:xfrm>
            <a:off x="748747" y="348598"/>
            <a:ext cx="10058400" cy="2163783"/>
          </a:xfrm>
        </p:spPr>
        <p:txBody>
          <a:bodyPr/>
          <a:lstStyle/>
          <a:p>
            <a:r>
              <a:rPr lang="en-US" dirty="0"/>
              <a:t>The Vertical Chart worked well when we had data with short labels, but what if we wanted to look at the weather recorded during the accidents?</a:t>
            </a:r>
          </a:p>
          <a:p>
            <a:r>
              <a:rPr lang="en-US" sz="2800" dirty="0"/>
              <a:t>Right Click &gt; Change  Chart Type </a:t>
            </a:r>
          </a:p>
        </p:txBody>
      </p:sp>
      <p:pic>
        <p:nvPicPr>
          <p:cNvPr id="5" name="Picture 4">
            <a:extLst>
              <a:ext uri="{FF2B5EF4-FFF2-40B4-BE49-F238E27FC236}">
                <a16:creationId xmlns:a16="http://schemas.microsoft.com/office/drawing/2014/main" id="{F7AFB6C3-E90D-4F42-9DD7-A7AA98D636A9}"/>
              </a:ext>
            </a:extLst>
          </p:cNvPr>
          <p:cNvPicPr>
            <a:picLocks noChangeAspect="1"/>
          </p:cNvPicPr>
          <p:nvPr/>
        </p:nvPicPr>
        <p:blipFill>
          <a:blip r:embed="rId3"/>
          <a:stretch>
            <a:fillRect/>
          </a:stretch>
        </p:blipFill>
        <p:spPr>
          <a:xfrm>
            <a:off x="0" y="2747176"/>
            <a:ext cx="12192000" cy="3995818"/>
          </a:xfrm>
          <a:prstGeom prst="rect">
            <a:avLst/>
          </a:prstGeom>
        </p:spPr>
      </p:pic>
    </p:spTree>
    <p:extLst>
      <p:ext uri="{BB962C8B-B14F-4D97-AF65-F5344CB8AC3E}">
        <p14:creationId xmlns:p14="http://schemas.microsoft.com/office/powerpoint/2010/main" val="3456385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2B75-0B2F-455D-8516-C59BB4F519EF}"/>
              </a:ext>
            </a:extLst>
          </p:cNvPr>
          <p:cNvSpPr>
            <a:spLocks noGrp="1"/>
          </p:cNvSpPr>
          <p:nvPr>
            <p:ph type="title"/>
          </p:nvPr>
        </p:nvSpPr>
        <p:spPr/>
        <p:txBody>
          <a:bodyPr/>
          <a:lstStyle/>
          <a:p>
            <a:r>
              <a:rPr lang="en-US" dirty="0"/>
              <a:t>Horizontal Bar Graphs</a:t>
            </a:r>
          </a:p>
        </p:txBody>
      </p:sp>
      <p:sp>
        <p:nvSpPr>
          <p:cNvPr id="3" name="Content Placeholder 2">
            <a:extLst>
              <a:ext uri="{FF2B5EF4-FFF2-40B4-BE49-F238E27FC236}">
                <a16:creationId xmlns:a16="http://schemas.microsoft.com/office/drawing/2014/main" id="{C8E7E111-C5B2-4E08-9C80-215A1877FD79}"/>
              </a:ext>
            </a:extLst>
          </p:cNvPr>
          <p:cNvSpPr>
            <a:spLocks noGrp="1"/>
          </p:cNvSpPr>
          <p:nvPr>
            <p:ph idx="1"/>
          </p:nvPr>
        </p:nvSpPr>
        <p:spPr/>
        <p:txBody>
          <a:bodyPr/>
          <a:lstStyle/>
          <a:p>
            <a:r>
              <a:rPr lang="en-US" dirty="0"/>
              <a:t>One of the best for categorical data</a:t>
            </a:r>
          </a:p>
          <a:p>
            <a:r>
              <a:rPr lang="en-US" dirty="0"/>
              <a:t>If categories have a natural order (0-10 years old, 22-20 years old, etc.), keep categories in order</a:t>
            </a:r>
          </a:p>
          <a:p>
            <a:r>
              <a:rPr lang="en-US" dirty="0"/>
              <a:t>If categories do not have a natural order, use either ascending or descending order</a:t>
            </a:r>
          </a:p>
          <a:p>
            <a:r>
              <a:rPr lang="en-US" dirty="0"/>
              <a:t>If smallest is important, put it at the top and vice versa</a:t>
            </a:r>
          </a:p>
        </p:txBody>
      </p:sp>
      <p:pic>
        <p:nvPicPr>
          <p:cNvPr id="4" name="Picture 3">
            <a:extLst>
              <a:ext uri="{FF2B5EF4-FFF2-40B4-BE49-F238E27FC236}">
                <a16:creationId xmlns:a16="http://schemas.microsoft.com/office/drawing/2014/main" id="{D668CA37-1F52-4A43-AFBF-835EAA1CC1FF}"/>
              </a:ext>
            </a:extLst>
          </p:cNvPr>
          <p:cNvPicPr>
            <a:picLocks noChangeAspect="1"/>
          </p:cNvPicPr>
          <p:nvPr/>
        </p:nvPicPr>
        <p:blipFill>
          <a:blip r:embed="rId3"/>
          <a:stretch>
            <a:fillRect/>
          </a:stretch>
        </p:blipFill>
        <p:spPr>
          <a:xfrm>
            <a:off x="1221567" y="3588058"/>
            <a:ext cx="9809825" cy="3269942"/>
          </a:xfrm>
          <a:prstGeom prst="rect">
            <a:avLst/>
          </a:prstGeom>
        </p:spPr>
      </p:pic>
    </p:spTree>
    <p:extLst>
      <p:ext uri="{BB962C8B-B14F-4D97-AF65-F5344CB8AC3E}">
        <p14:creationId xmlns:p14="http://schemas.microsoft.com/office/powerpoint/2010/main" val="3677154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5972-BF38-460B-A73D-BCF7C9C99A5D}"/>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9B964F5E-335B-4D4C-AE32-3BEE0CCC7C5C}"/>
              </a:ext>
            </a:extLst>
          </p:cNvPr>
          <p:cNvSpPr>
            <a:spLocks noGrp="1"/>
          </p:cNvSpPr>
          <p:nvPr>
            <p:ph idx="1"/>
          </p:nvPr>
        </p:nvSpPr>
        <p:spPr/>
        <p:txBody>
          <a:bodyPr/>
          <a:lstStyle/>
          <a:p>
            <a:r>
              <a:rPr lang="en-US" dirty="0"/>
              <a:t>Date Column</a:t>
            </a:r>
          </a:p>
          <a:p>
            <a:endParaRPr lang="en-US" dirty="0"/>
          </a:p>
          <a:p>
            <a:endParaRPr lang="en-US" dirty="0"/>
          </a:p>
        </p:txBody>
      </p:sp>
    </p:spTree>
    <p:extLst>
      <p:ext uri="{BB962C8B-B14F-4D97-AF65-F5344CB8AC3E}">
        <p14:creationId xmlns:p14="http://schemas.microsoft.com/office/powerpoint/2010/main" val="4260696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67C-DCEA-4190-8A69-8367FDBC5D61}"/>
              </a:ext>
            </a:extLst>
          </p:cNvPr>
          <p:cNvSpPr>
            <a:spLocks noGrp="1"/>
          </p:cNvSpPr>
          <p:nvPr>
            <p:ph type="title"/>
          </p:nvPr>
        </p:nvSpPr>
        <p:spPr/>
        <p:txBody>
          <a:bodyPr/>
          <a:lstStyle/>
          <a:p>
            <a:r>
              <a:rPr lang="en-US" dirty="0"/>
              <a:t>Separating Cell Information</a:t>
            </a:r>
          </a:p>
        </p:txBody>
      </p:sp>
      <p:sp>
        <p:nvSpPr>
          <p:cNvPr id="3" name="Content Placeholder 2">
            <a:extLst>
              <a:ext uri="{FF2B5EF4-FFF2-40B4-BE49-F238E27FC236}">
                <a16:creationId xmlns:a16="http://schemas.microsoft.com/office/drawing/2014/main" id="{C7765F75-8AAA-4F87-95CF-D28C3FA44DB0}"/>
              </a:ext>
            </a:extLst>
          </p:cNvPr>
          <p:cNvSpPr>
            <a:spLocks noGrp="1"/>
          </p:cNvSpPr>
          <p:nvPr>
            <p:ph idx="1"/>
          </p:nvPr>
        </p:nvSpPr>
        <p:spPr/>
        <p:txBody>
          <a:bodyPr/>
          <a:lstStyle/>
          <a:p>
            <a:r>
              <a:rPr lang="en-US" dirty="0"/>
              <a:t>Insert a column next to the one you want to split</a:t>
            </a:r>
          </a:p>
          <a:p>
            <a:r>
              <a:rPr lang="en-US" dirty="0"/>
              <a:t>Data &gt; Data Tools &gt; Text to Columns &gt; Convert Text to Columns Wizard &gt; </a:t>
            </a:r>
            <a:r>
              <a:rPr lang="en-US" dirty="0" err="1"/>
              <a:t>Deliminated</a:t>
            </a:r>
            <a:r>
              <a:rPr lang="en-US" dirty="0"/>
              <a:t> &gt; Next &gt; Choose the delimiter to define places where you want to split the cell content</a:t>
            </a:r>
          </a:p>
          <a:p>
            <a:endParaRPr lang="en-US" dirty="0"/>
          </a:p>
          <a:p>
            <a:r>
              <a:rPr lang="en-US" dirty="0">
                <a:hlinkClick r:id="rId2"/>
              </a:rPr>
              <a:t>https://support.microsoft.com/en-us/office/split-a-cell-f1804d0c-e180-4ed0-a2ae-973a0b7c6a23</a:t>
            </a:r>
            <a:r>
              <a:rPr lang="en-US" dirty="0"/>
              <a:t> </a:t>
            </a:r>
          </a:p>
        </p:txBody>
      </p:sp>
    </p:spTree>
    <p:extLst>
      <p:ext uri="{BB962C8B-B14F-4D97-AF65-F5344CB8AC3E}">
        <p14:creationId xmlns:p14="http://schemas.microsoft.com/office/powerpoint/2010/main" val="2843263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600C-0768-4443-B94E-2167B404B9F8}"/>
              </a:ext>
            </a:extLst>
          </p:cNvPr>
          <p:cNvSpPr>
            <a:spLocks noGrp="1"/>
          </p:cNvSpPr>
          <p:nvPr>
            <p:ph type="title"/>
          </p:nvPr>
        </p:nvSpPr>
        <p:spPr/>
        <p:txBody>
          <a:bodyPr/>
          <a:lstStyle/>
          <a:p>
            <a:r>
              <a:rPr lang="en-US" dirty="0"/>
              <a:t>Combining Cells in Excel</a:t>
            </a:r>
          </a:p>
        </p:txBody>
      </p:sp>
      <p:sp>
        <p:nvSpPr>
          <p:cNvPr id="3" name="Content Placeholder 2">
            <a:extLst>
              <a:ext uri="{FF2B5EF4-FFF2-40B4-BE49-F238E27FC236}">
                <a16:creationId xmlns:a16="http://schemas.microsoft.com/office/drawing/2014/main" id="{A33B7AC7-9EE3-49A5-8D36-545360ADACB2}"/>
              </a:ext>
            </a:extLst>
          </p:cNvPr>
          <p:cNvSpPr>
            <a:spLocks noGrp="1"/>
          </p:cNvSpPr>
          <p:nvPr>
            <p:ph idx="1"/>
          </p:nvPr>
        </p:nvSpPr>
        <p:spPr>
          <a:xfrm>
            <a:off x="1097280" y="1845734"/>
            <a:ext cx="10058400" cy="4539826"/>
          </a:xfrm>
        </p:spPr>
        <p:txBody>
          <a:bodyPr>
            <a:normAutofit fontScale="77500" lnSpcReduction="20000"/>
          </a:bodyPr>
          <a:lstStyle/>
          <a:p>
            <a:r>
              <a:rPr lang="en-US" dirty="0">
                <a:hlinkClick r:id="rId2"/>
              </a:rPr>
              <a:t>https://support.microsoft.com/en-us/office/combine-text-from-two-or-more-cells-into-one-cell-81ba0946-ce78-42ed-b3c3-21340eb164a6</a:t>
            </a:r>
            <a:endParaRPr lang="en-US" dirty="0"/>
          </a:p>
          <a:p>
            <a:r>
              <a:rPr lang="en-US" b="0" dirty="0">
                <a:solidFill>
                  <a:srgbClr val="1E1E1E"/>
                </a:solidFill>
                <a:effectLst/>
                <a:latin typeface="Segoe UI Semilight" panose="020B0402040204020203" pitchFamily="34" charset="0"/>
              </a:rPr>
              <a:t>Combine data with the Ampersand symbol (&amp;)</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 and select the first cell you want to combine.</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&amp;</a:t>
            </a:r>
            <a:r>
              <a:rPr lang="en-US" dirty="0">
                <a:solidFill>
                  <a:srgbClr val="1E1E1E"/>
                </a:solidFill>
                <a:effectLst/>
                <a:latin typeface="Segoe UI" panose="020B0502040204020203" pitchFamily="34" charset="0"/>
              </a:rPr>
              <a:t> and use quotation marks with a space enclosed.</a:t>
            </a:r>
          </a:p>
          <a:p>
            <a:pPr>
              <a:buFont typeface="+mj-lt"/>
              <a:buAutoNum type="arabicPeriod"/>
            </a:pPr>
            <a:r>
              <a:rPr lang="en-US" dirty="0">
                <a:solidFill>
                  <a:srgbClr val="1E1E1E"/>
                </a:solidFill>
                <a:effectLst/>
                <a:latin typeface="Segoe UI" panose="020B0502040204020203" pitchFamily="34" charset="0"/>
              </a:rPr>
              <a:t>Select the next cell you want to combine and press enter. An example formula might be </a:t>
            </a:r>
            <a:r>
              <a:rPr lang="en-US" b="1" dirty="0">
                <a:solidFill>
                  <a:srgbClr val="1E1E1E"/>
                </a:solidFill>
                <a:effectLst/>
                <a:latin typeface="Segoe UI" panose="020B0502040204020203" pitchFamily="34" charset="0"/>
              </a:rPr>
              <a:t>=A2&amp;" "&amp;B2</a:t>
            </a:r>
            <a:r>
              <a:rPr lang="en-US" dirty="0">
                <a:solidFill>
                  <a:srgbClr val="1E1E1E"/>
                </a:solidFill>
                <a:effectLst/>
                <a:latin typeface="Segoe UI" panose="020B0502040204020203" pitchFamily="34" charset="0"/>
              </a:rPr>
              <a:t>.</a:t>
            </a:r>
          </a:p>
          <a:p>
            <a:r>
              <a:rPr lang="en-US" b="0" dirty="0">
                <a:solidFill>
                  <a:srgbClr val="1E1E1E"/>
                </a:solidFill>
                <a:effectLst/>
                <a:latin typeface="Segoe UI Semilight" panose="020B0402040204020203" pitchFamily="34" charset="0"/>
              </a:rPr>
              <a:t>Combine data using the CONCAT function</a:t>
            </a:r>
          </a:p>
          <a:p>
            <a:pPr>
              <a:buFont typeface="+mj-lt"/>
              <a:buAutoNum type="arabicPeriod"/>
            </a:pPr>
            <a:r>
              <a:rPr lang="en-US" dirty="0">
                <a:solidFill>
                  <a:srgbClr val="1E1E1E"/>
                </a:solidFill>
                <a:effectLst/>
                <a:latin typeface="Segoe UI" panose="020B0502040204020203" pitchFamily="34" charset="0"/>
              </a:rPr>
              <a:t>Select the cell where you want to put the combined data.</a:t>
            </a:r>
          </a:p>
          <a:p>
            <a:pPr>
              <a:buFont typeface="+mj-lt"/>
              <a:buAutoNum type="arabicPeriod"/>
            </a:pPr>
            <a:r>
              <a:rPr lang="en-US" dirty="0">
                <a:solidFill>
                  <a:srgbClr val="1E1E1E"/>
                </a:solidFill>
                <a:effectLst/>
                <a:latin typeface="Segoe UI" panose="020B0502040204020203" pitchFamily="34" charset="0"/>
              </a:rPr>
              <a:t>Type </a:t>
            </a:r>
            <a:r>
              <a:rPr lang="en-US" b="1" dirty="0">
                <a:solidFill>
                  <a:srgbClr val="1E1E1E"/>
                </a:solidFill>
                <a:effectLst/>
                <a:latin typeface="Segoe UI" panose="020B0502040204020203" pitchFamily="34" charset="0"/>
              </a:rPr>
              <a:t>=CONCAT(</a:t>
            </a:r>
            <a:r>
              <a:rPr lang="en-US" dirty="0">
                <a:solidFill>
                  <a:srgbClr val="1E1E1E"/>
                </a:solidFill>
                <a:effectLst/>
                <a:latin typeface="Segoe UI" panose="020B0502040204020203" pitchFamily="34" charset="0"/>
              </a:rPr>
              <a:t>.</a:t>
            </a:r>
          </a:p>
          <a:p>
            <a:pPr>
              <a:buFont typeface="+mj-lt"/>
              <a:buAutoNum type="arabicPeriod"/>
            </a:pPr>
            <a:r>
              <a:rPr lang="en-US" dirty="0">
                <a:solidFill>
                  <a:srgbClr val="1E1E1E"/>
                </a:solidFill>
                <a:effectLst/>
                <a:latin typeface="Segoe UI" panose="020B0502040204020203" pitchFamily="34" charset="0"/>
              </a:rPr>
              <a:t>Select the cell you want to combine first.</a:t>
            </a:r>
          </a:p>
          <a:p>
            <a:pPr>
              <a:buFont typeface="+mj-lt"/>
              <a:buAutoNum type="arabicPeriod"/>
            </a:pPr>
            <a:r>
              <a:rPr lang="en-US" dirty="0">
                <a:solidFill>
                  <a:srgbClr val="1E1E1E"/>
                </a:solidFill>
                <a:effectLst/>
                <a:latin typeface="Segoe UI" panose="020B0502040204020203" pitchFamily="34" charset="0"/>
              </a:rPr>
              <a:t>Use commas to separate the cells you are combining and use quotation marks to add spaces, commas, or other text.</a:t>
            </a:r>
          </a:p>
          <a:p>
            <a:pPr>
              <a:buFont typeface="+mj-lt"/>
              <a:buAutoNum type="arabicPeriod"/>
            </a:pPr>
            <a:r>
              <a:rPr lang="en-US" dirty="0">
                <a:solidFill>
                  <a:srgbClr val="1E1E1E"/>
                </a:solidFill>
                <a:effectLst/>
                <a:latin typeface="Segoe UI" panose="020B0502040204020203" pitchFamily="34" charset="0"/>
              </a:rPr>
              <a:t>Close the formula with a parenthesis and press Enter. An example formula might be </a:t>
            </a:r>
            <a:r>
              <a:rPr lang="en-US" b="1" dirty="0">
                <a:solidFill>
                  <a:srgbClr val="1E1E1E"/>
                </a:solidFill>
                <a:effectLst/>
                <a:latin typeface="Segoe UI" panose="020B0502040204020203" pitchFamily="34" charset="0"/>
              </a:rPr>
              <a:t>=CONCAT(A2, " Family")</a:t>
            </a:r>
            <a:r>
              <a:rPr lang="en-US" dirty="0">
                <a:solidFill>
                  <a:srgbClr val="1E1E1E"/>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2323983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2EF-2ACE-4AAF-8AC6-34B6A3EAB41B}"/>
              </a:ext>
            </a:extLst>
          </p:cNvPr>
          <p:cNvSpPr>
            <a:spLocks noGrp="1"/>
          </p:cNvSpPr>
          <p:nvPr>
            <p:ph type="title"/>
          </p:nvPr>
        </p:nvSpPr>
        <p:spPr/>
        <p:txBody>
          <a:bodyPr/>
          <a:lstStyle/>
          <a:p>
            <a:r>
              <a:rPr lang="en-US" dirty="0"/>
              <a:t>Inferential Statistics (PPOL 205)</a:t>
            </a:r>
          </a:p>
        </p:txBody>
      </p:sp>
      <p:sp>
        <p:nvSpPr>
          <p:cNvPr id="3" name="Content Placeholder 2">
            <a:extLst>
              <a:ext uri="{FF2B5EF4-FFF2-40B4-BE49-F238E27FC236}">
                <a16:creationId xmlns:a16="http://schemas.microsoft.com/office/drawing/2014/main" id="{C39DC8C2-071E-43BE-AAAD-7C5EEC698C86}"/>
              </a:ext>
            </a:extLst>
          </p:cNvPr>
          <p:cNvSpPr>
            <a:spLocks noGrp="1"/>
          </p:cNvSpPr>
          <p:nvPr>
            <p:ph idx="1"/>
          </p:nvPr>
        </p:nvSpPr>
        <p:spPr/>
        <p:txBody>
          <a:bodyPr/>
          <a:lstStyle/>
          <a:p>
            <a:r>
              <a:rPr lang="en-US" dirty="0"/>
              <a:t>If you have a sample of observations from a population, then you can infer, or draw conclusions, about the entire population based on the characteristics of the sample. </a:t>
            </a:r>
          </a:p>
          <a:p>
            <a:pPr lvl="1"/>
            <a:r>
              <a:rPr lang="en-US" dirty="0"/>
              <a:t>Surveys</a:t>
            </a:r>
          </a:p>
          <a:p>
            <a:pPr lvl="1"/>
            <a:r>
              <a:rPr lang="en-US" dirty="0"/>
              <a:t>Opinion polls</a:t>
            </a:r>
          </a:p>
          <a:p>
            <a:pPr lvl="1"/>
            <a:endParaRPr lang="en-US" dirty="0"/>
          </a:p>
          <a:p>
            <a:r>
              <a:rPr lang="en-US" dirty="0"/>
              <a:t>Accuracy: You can never be 100% sure that your inference is correct because you only have information from a subset of the population. If you sampled incorrectly, you make some incorrect assumptions. </a:t>
            </a:r>
          </a:p>
          <a:p>
            <a:pPr lvl="1"/>
            <a:r>
              <a:rPr lang="en-US" dirty="0"/>
              <a:t>Predicting elections before votes are in</a:t>
            </a:r>
          </a:p>
        </p:txBody>
      </p:sp>
    </p:spTree>
    <p:extLst>
      <p:ext uri="{BB962C8B-B14F-4D97-AF65-F5344CB8AC3E}">
        <p14:creationId xmlns:p14="http://schemas.microsoft.com/office/powerpoint/2010/main" val="3084723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810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DBBB-B4BE-4AC1-AEDD-DF0F03A05C14}"/>
              </a:ext>
            </a:extLst>
          </p:cNvPr>
          <p:cNvSpPr>
            <a:spLocks noGrp="1"/>
          </p:cNvSpPr>
          <p:nvPr>
            <p:ph type="title"/>
          </p:nvPr>
        </p:nvSpPr>
        <p:spPr/>
        <p:txBody>
          <a:bodyPr/>
          <a:lstStyle/>
          <a:p>
            <a:r>
              <a:rPr lang="en-US" dirty="0"/>
              <a:t>Recap of Last Two Weeks</a:t>
            </a:r>
          </a:p>
        </p:txBody>
      </p:sp>
      <p:sp>
        <p:nvSpPr>
          <p:cNvPr id="3" name="Content Placeholder 2">
            <a:extLst>
              <a:ext uri="{FF2B5EF4-FFF2-40B4-BE49-F238E27FC236}">
                <a16:creationId xmlns:a16="http://schemas.microsoft.com/office/drawing/2014/main" id="{6E0013D3-F8AE-4ADB-BCFF-1A4F5655F3E0}"/>
              </a:ext>
            </a:extLst>
          </p:cNvPr>
          <p:cNvSpPr>
            <a:spLocks noGrp="1"/>
          </p:cNvSpPr>
          <p:nvPr>
            <p:ph idx="1"/>
          </p:nvPr>
        </p:nvSpPr>
        <p:spPr/>
        <p:txBody>
          <a:bodyPr/>
          <a:lstStyle/>
          <a:p>
            <a:r>
              <a:rPr lang="en-US" dirty="0"/>
              <a:t>If you enrolled late, talk to me after class.</a:t>
            </a:r>
          </a:p>
        </p:txBody>
      </p:sp>
    </p:spTree>
    <p:extLst>
      <p:ext uri="{BB962C8B-B14F-4D97-AF65-F5344CB8AC3E}">
        <p14:creationId xmlns:p14="http://schemas.microsoft.com/office/powerpoint/2010/main" val="2766098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263F-FF21-45AA-BA2A-A72E4B12F14C}"/>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A93612B5-1F83-47D4-A1F0-B664F46CF398}"/>
              </a:ext>
            </a:extLst>
          </p:cNvPr>
          <p:cNvSpPr>
            <a:spLocks noGrp="1"/>
          </p:cNvSpPr>
          <p:nvPr>
            <p:ph idx="1"/>
          </p:nvPr>
        </p:nvSpPr>
        <p:spPr/>
        <p:txBody>
          <a:bodyPr/>
          <a:lstStyle/>
          <a:p>
            <a:pPr marL="0" indent="0">
              <a:buNone/>
            </a:pPr>
            <a:r>
              <a:rPr lang="en-US" dirty="0"/>
              <a:t>A categorical variable is made of categories. Even if a number is assigned to it for data recording purposes, the numbers do not mean anything (</a:t>
            </a:r>
            <a:r>
              <a:rPr lang="en-US" dirty="0" err="1"/>
              <a:t>eg.</a:t>
            </a:r>
            <a:r>
              <a:rPr lang="en-US" dirty="0"/>
              <a:t> taking the average of: 1. Blue, 2. Orange, 3. Green). This occurs most often when analyzing survey data when information is stored as numbered responses (that work for analysis) and labels (that describe the options)</a:t>
            </a:r>
          </a:p>
          <a:p>
            <a:endParaRPr lang="en-US" dirty="0"/>
          </a:p>
          <a:p>
            <a:r>
              <a:rPr lang="en-US" dirty="0"/>
              <a:t>Mode, Expected Value (don't cover?), Bar charts, Line charts (avoid pie charts)</a:t>
            </a:r>
          </a:p>
          <a:p>
            <a:endParaRPr lang="en-US" dirty="0"/>
          </a:p>
        </p:txBody>
      </p:sp>
    </p:spTree>
    <p:extLst>
      <p:ext uri="{BB962C8B-B14F-4D97-AF65-F5344CB8AC3E}">
        <p14:creationId xmlns:p14="http://schemas.microsoft.com/office/powerpoint/2010/main" val="397282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1B3CB-EF20-4E54-978A-4385260B5A41}"/>
              </a:ext>
            </a:extLst>
          </p:cNvPr>
          <p:cNvPicPr>
            <a:picLocks noChangeAspect="1"/>
          </p:cNvPicPr>
          <p:nvPr/>
        </p:nvPicPr>
        <p:blipFill>
          <a:blip r:embed="rId3"/>
          <a:stretch>
            <a:fillRect/>
          </a:stretch>
        </p:blipFill>
        <p:spPr>
          <a:xfrm>
            <a:off x="4376057" y="2636403"/>
            <a:ext cx="7657428" cy="3356450"/>
          </a:xfrm>
          <a:prstGeom prst="rect">
            <a:avLst/>
          </a:prstGeom>
        </p:spPr>
      </p:pic>
      <p:sp>
        <p:nvSpPr>
          <p:cNvPr id="2" name="Title 1">
            <a:extLst>
              <a:ext uri="{FF2B5EF4-FFF2-40B4-BE49-F238E27FC236}">
                <a16:creationId xmlns:a16="http://schemas.microsoft.com/office/drawing/2014/main" id="{09FBF7F7-5968-410E-A27C-4994D9B804EB}"/>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921B0450-5999-48A6-B99E-618192C71833}"/>
              </a:ext>
            </a:extLst>
          </p:cNvPr>
          <p:cNvSpPr>
            <a:spLocks noGrp="1"/>
          </p:cNvSpPr>
          <p:nvPr>
            <p:ph idx="1"/>
          </p:nvPr>
        </p:nvSpPr>
        <p:spPr>
          <a:xfrm>
            <a:off x="348678" y="1895976"/>
            <a:ext cx="4921683" cy="4023360"/>
          </a:xfrm>
        </p:spPr>
        <p:txBody>
          <a:bodyPr/>
          <a:lstStyle/>
          <a:p>
            <a:r>
              <a:rPr lang="en-US" dirty="0"/>
              <a:t>Framing is the way that a statistic is reported. </a:t>
            </a:r>
          </a:p>
          <a:p>
            <a:r>
              <a:rPr lang="en-US" dirty="0"/>
              <a:t>Context or comparison groups can influence the interpretation of the statistic. </a:t>
            </a:r>
          </a:p>
          <a:p>
            <a:r>
              <a:rPr lang="en-US" dirty="0"/>
              <a:t>Calculating proportions instead of actual numbers sometimes helps provide the true frame. </a:t>
            </a:r>
          </a:p>
          <a:p>
            <a:r>
              <a:rPr lang="en-US" dirty="0"/>
              <a:t>When people visualize data, they choose what to highlight and what to leave out of the visualization. These choices have framing effects that impact how others interpret the graphs and they take away from the content.</a:t>
            </a:r>
          </a:p>
          <a:p>
            <a:endParaRPr lang="en-US" dirty="0"/>
          </a:p>
          <a:p>
            <a:endParaRPr lang="en-US" dirty="0"/>
          </a:p>
        </p:txBody>
      </p:sp>
    </p:spTree>
    <p:extLst>
      <p:ext uri="{BB962C8B-B14F-4D97-AF65-F5344CB8AC3E}">
        <p14:creationId xmlns:p14="http://schemas.microsoft.com/office/powerpoint/2010/main" val="3635334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2D99-917B-4FF7-B088-3CC48F008029}"/>
              </a:ext>
            </a:extLst>
          </p:cNvPr>
          <p:cNvSpPr>
            <a:spLocks noGrp="1"/>
          </p:cNvSpPr>
          <p:nvPr>
            <p:ph type="title"/>
          </p:nvPr>
        </p:nvSpPr>
        <p:spPr/>
        <p:txBody>
          <a:bodyPr/>
          <a:lstStyle/>
          <a:p>
            <a:r>
              <a:rPr lang="en-US" dirty="0"/>
              <a:t>Numeric Variables</a:t>
            </a:r>
          </a:p>
        </p:txBody>
      </p:sp>
      <p:sp>
        <p:nvSpPr>
          <p:cNvPr id="3" name="Content Placeholder 2">
            <a:extLst>
              <a:ext uri="{FF2B5EF4-FFF2-40B4-BE49-F238E27FC236}">
                <a16:creationId xmlns:a16="http://schemas.microsoft.com/office/drawing/2014/main" id="{DB714BEC-CE93-4CD3-9BE5-799C8679A9CA}"/>
              </a:ext>
            </a:extLst>
          </p:cNvPr>
          <p:cNvSpPr>
            <a:spLocks noGrp="1"/>
          </p:cNvSpPr>
          <p:nvPr>
            <p:ph idx="1"/>
          </p:nvPr>
        </p:nvSpPr>
        <p:spPr/>
        <p:txBody>
          <a:bodyPr/>
          <a:lstStyle/>
          <a:p>
            <a:r>
              <a:rPr lang="en-US" dirty="0"/>
              <a:t>Continuous</a:t>
            </a:r>
          </a:p>
          <a:p>
            <a:pPr lvl="1"/>
            <a:r>
              <a:rPr lang="en-US" dirty="0"/>
              <a:t>Age, </a:t>
            </a:r>
          </a:p>
          <a:p>
            <a:endParaRPr lang="en-US" dirty="0"/>
          </a:p>
          <a:p>
            <a:r>
              <a:rPr lang="en-US" dirty="0"/>
              <a:t>Ordinal</a:t>
            </a:r>
          </a:p>
        </p:txBody>
      </p:sp>
    </p:spTree>
    <p:extLst>
      <p:ext uri="{BB962C8B-B14F-4D97-AF65-F5344CB8AC3E}">
        <p14:creationId xmlns:p14="http://schemas.microsoft.com/office/powerpoint/2010/main" val="1626058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p:txBody>
          <a:bodyPr/>
          <a:lstStyle/>
          <a:p>
            <a:r>
              <a:rPr lang="en-US" dirty="0"/>
              <a:t>Types of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fontScale="62500" lnSpcReduction="20000"/>
          </a:bodyPr>
          <a:lstStyle/>
          <a:p>
            <a:r>
              <a:rPr lang="en-US" sz="2800" dirty="0"/>
              <a:t>Nominal-Level Variable: mode</a:t>
            </a:r>
            <a:br>
              <a:rPr lang="en-US" sz="2800" dirty="0"/>
            </a:br>
            <a:r>
              <a:rPr lang="en-US" sz="2800" dirty="0"/>
              <a:t>Ordinal-Level Variable: mode, median</a:t>
            </a:r>
            <a:br>
              <a:rPr lang="en-US" sz="2800" dirty="0"/>
            </a:br>
            <a:r>
              <a:rPr lang="en-US" sz="2800" dirty="0"/>
              <a:t>‘High’ Ordinal-Level Variable (7+ Categories): mode, median, mean</a:t>
            </a:r>
            <a:br>
              <a:rPr lang="en-US" sz="2800" dirty="0"/>
            </a:br>
            <a:r>
              <a:rPr lang="en-US" sz="2800" dirty="0"/>
              <a:t>Interval- or Ratio-Level Variable: mode, median, mean</a:t>
            </a:r>
          </a:p>
          <a:p>
            <a:endParaRPr lang="en-US" sz="2800" dirty="0"/>
          </a:p>
          <a:p>
            <a:r>
              <a:rPr lang="en-US" sz="2800" dirty="0"/>
              <a:t>Continuous: Data can take on any value in an interval</a:t>
            </a:r>
          </a:p>
          <a:p>
            <a:r>
              <a:rPr lang="en-US" sz="2800" dirty="0"/>
              <a:t>Discrete: Data can take on only integer values, such as counts</a:t>
            </a:r>
          </a:p>
          <a:p>
            <a:endParaRPr lang="en-US" sz="2800" dirty="0"/>
          </a:p>
          <a:p>
            <a:pPr marL="0" indent="0">
              <a:buNone/>
            </a:pPr>
            <a:r>
              <a:rPr lang="en-US" sz="2800" dirty="0"/>
              <a:t>Categorical: Data can be only a specific set of values </a:t>
            </a:r>
            <a:r>
              <a:rPr lang="en-US" sz="2800" dirty="0" err="1"/>
              <a:t>rerpresenting</a:t>
            </a:r>
            <a:r>
              <a:rPr lang="en-US" sz="2800" dirty="0"/>
              <a:t> a set of possible categories (factors, nominal)</a:t>
            </a:r>
          </a:p>
          <a:p>
            <a:pPr marL="0" indent="0">
              <a:buNone/>
            </a:pPr>
            <a:r>
              <a:rPr lang="en-US" sz="2800" dirty="0"/>
              <a:t>Binary: Categorical variables with only two options (Yes/No, 0/1, true/false, etc.). Synonyms include: dichotomous, logical, indicator, </a:t>
            </a:r>
            <a:r>
              <a:rPr lang="en-US" sz="2800" dirty="0" err="1"/>
              <a:t>booleani</a:t>
            </a:r>
            <a:endParaRPr lang="en-US" sz="2800" dirty="0"/>
          </a:p>
          <a:p>
            <a:pPr marL="0" indent="0">
              <a:buNone/>
            </a:pPr>
            <a:r>
              <a:rPr lang="en-US" sz="2800" dirty="0"/>
              <a:t>Ordinal: Categorical data that has an order to it. (A range of feelings, Likert scales, etc.)</a:t>
            </a:r>
            <a:br>
              <a:rPr lang="en-US" dirty="0"/>
            </a:br>
            <a:endParaRPr lang="en-US" dirty="0"/>
          </a:p>
        </p:txBody>
      </p:sp>
    </p:spTree>
    <p:extLst>
      <p:ext uri="{BB962C8B-B14F-4D97-AF65-F5344CB8AC3E}">
        <p14:creationId xmlns:p14="http://schemas.microsoft.com/office/powerpoint/2010/main" val="2462662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14C-6A69-4377-9808-485EB9892873}"/>
              </a:ext>
            </a:extLst>
          </p:cNvPr>
          <p:cNvSpPr>
            <a:spLocks noGrp="1"/>
          </p:cNvSpPr>
          <p:nvPr>
            <p:ph type="title"/>
          </p:nvPr>
        </p:nvSpPr>
        <p:spPr/>
        <p:txBody>
          <a:bodyPr/>
          <a:lstStyle/>
          <a:p>
            <a:r>
              <a:rPr lang="en-US" dirty="0"/>
              <a:t>Variation</a:t>
            </a:r>
          </a:p>
        </p:txBody>
      </p:sp>
      <p:sp>
        <p:nvSpPr>
          <p:cNvPr id="3" name="Content Placeholder 2">
            <a:extLst>
              <a:ext uri="{FF2B5EF4-FFF2-40B4-BE49-F238E27FC236}">
                <a16:creationId xmlns:a16="http://schemas.microsoft.com/office/drawing/2014/main" id="{057092E8-D41A-411E-9486-14BFF2D142B3}"/>
              </a:ext>
            </a:extLst>
          </p:cNvPr>
          <p:cNvSpPr>
            <a:spLocks noGrp="1"/>
          </p:cNvSpPr>
          <p:nvPr>
            <p:ph idx="1"/>
          </p:nvPr>
        </p:nvSpPr>
        <p:spPr/>
        <p:txBody>
          <a:bodyPr/>
          <a:lstStyle/>
          <a:p>
            <a:r>
              <a:rPr lang="en-US" dirty="0"/>
              <a:t>Variation is the tendency of variables to change from measurement to measurement</a:t>
            </a:r>
          </a:p>
          <a:p>
            <a:pPr lvl="1"/>
            <a:r>
              <a:rPr lang="en-US" dirty="0"/>
              <a:t>Each measurement includes a small amount of error</a:t>
            </a:r>
          </a:p>
          <a:p>
            <a:pPr lvl="1"/>
            <a:r>
              <a:rPr lang="en-US" dirty="0"/>
              <a:t>Visualize the distribution of a variables values to find patterns in variation</a:t>
            </a:r>
          </a:p>
          <a:p>
            <a:pPr lvl="2"/>
            <a:r>
              <a:rPr lang="en-US" dirty="0"/>
              <a:t>Chicago  traffic speed example</a:t>
            </a:r>
          </a:p>
        </p:txBody>
      </p:sp>
    </p:spTree>
    <p:extLst>
      <p:ext uri="{BB962C8B-B14F-4D97-AF65-F5344CB8AC3E}">
        <p14:creationId xmlns:p14="http://schemas.microsoft.com/office/powerpoint/2010/main" val="357929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565B-9951-42C2-BC14-CF64EC1B81E7}"/>
              </a:ext>
            </a:extLst>
          </p:cNvPr>
          <p:cNvSpPr>
            <a:spLocks noGrp="1"/>
          </p:cNvSpPr>
          <p:nvPr>
            <p:ph type="title"/>
          </p:nvPr>
        </p:nvSpPr>
        <p:spPr>
          <a:xfrm>
            <a:off x="325755" y="286603"/>
            <a:ext cx="11727179" cy="1450757"/>
          </a:xfrm>
        </p:spPr>
        <p:txBody>
          <a:bodyPr/>
          <a:lstStyle/>
          <a:p>
            <a:r>
              <a:rPr lang="en-US" dirty="0"/>
              <a:t>Appropriate statistics for describing variables</a:t>
            </a:r>
          </a:p>
        </p:txBody>
      </p:sp>
      <p:sp>
        <p:nvSpPr>
          <p:cNvPr id="3" name="Content Placeholder 2">
            <a:extLst>
              <a:ext uri="{FF2B5EF4-FFF2-40B4-BE49-F238E27FC236}">
                <a16:creationId xmlns:a16="http://schemas.microsoft.com/office/drawing/2014/main" id="{4525CA34-55D8-460A-97F0-CE1E43F63820}"/>
              </a:ext>
            </a:extLst>
          </p:cNvPr>
          <p:cNvSpPr>
            <a:spLocks noGrp="1"/>
          </p:cNvSpPr>
          <p:nvPr>
            <p:ph idx="1"/>
          </p:nvPr>
        </p:nvSpPr>
        <p:spPr/>
        <p:txBody>
          <a:bodyPr>
            <a:normAutofit/>
          </a:bodyPr>
          <a:lstStyle/>
          <a:p>
            <a:pPr>
              <a:buFont typeface="Arial" panose="020B0604020202020204" pitchFamily="34" charset="0"/>
              <a:buChar char="•"/>
            </a:pPr>
            <a:r>
              <a:rPr lang="en-US" sz="2800" dirty="0"/>
              <a:t>Nominal-Level Variable: mode</a:t>
            </a:r>
          </a:p>
          <a:p>
            <a:pPr lvl="1">
              <a:buFont typeface="Arial" panose="020B0604020202020204" pitchFamily="34" charset="0"/>
              <a:buChar char="•"/>
            </a:pPr>
            <a:r>
              <a:rPr lang="en-US" sz="2600" dirty="0"/>
              <a:t>The values have no meaning, order of categories doesn’t matter</a:t>
            </a:r>
          </a:p>
          <a:p>
            <a:pPr>
              <a:buFont typeface="Arial" panose="020B0604020202020204" pitchFamily="34" charset="0"/>
              <a:buChar char="•"/>
            </a:pPr>
            <a:r>
              <a:rPr lang="en-US" sz="2800" dirty="0"/>
              <a:t>Ordinal-Level Variable: mode, median</a:t>
            </a:r>
          </a:p>
          <a:p>
            <a:pPr lvl="1">
              <a:buFont typeface="Arial" panose="020B0604020202020204" pitchFamily="34" charset="0"/>
              <a:buChar char="•"/>
            </a:pPr>
            <a:r>
              <a:rPr lang="en-US" sz="2600" dirty="0"/>
              <a:t>The values have order, the direction matters</a:t>
            </a:r>
          </a:p>
          <a:p>
            <a:pPr>
              <a:buFont typeface="Arial" panose="020B0604020202020204" pitchFamily="34" charset="0"/>
              <a:buChar char="•"/>
            </a:pPr>
            <a:r>
              <a:rPr lang="en-US" sz="3000" dirty="0"/>
              <a:t>‘High’ Ordinal-Level Variable (7+ Categories): mode, median, mean</a:t>
            </a:r>
          </a:p>
          <a:p>
            <a:pPr>
              <a:buFont typeface="Arial" panose="020B0604020202020204" pitchFamily="34" charset="0"/>
              <a:buChar char="•"/>
            </a:pPr>
            <a:r>
              <a:rPr lang="en-US" sz="2800" dirty="0"/>
              <a:t>Interval- or Ratio-Level Variable: mode, median, mean </a:t>
            </a:r>
            <a:br>
              <a:rPr lang="en-US" dirty="0"/>
            </a:br>
            <a:endParaRPr lang="en-US" dirty="0"/>
          </a:p>
        </p:txBody>
      </p:sp>
    </p:spTree>
    <p:extLst>
      <p:ext uri="{BB962C8B-B14F-4D97-AF65-F5344CB8AC3E}">
        <p14:creationId xmlns:p14="http://schemas.microsoft.com/office/powerpoint/2010/main" val="3356955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C44E-4F69-43CB-96D4-3B8BA2914EFD}"/>
              </a:ext>
            </a:extLst>
          </p:cNvPr>
          <p:cNvSpPr>
            <a:spLocks noGrp="1"/>
          </p:cNvSpPr>
          <p:nvPr>
            <p:ph type="title"/>
          </p:nvPr>
        </p:nvSpPr>
        <p:spPr/>
        <p:txBody>
          <a:bodyPr/>
          <a:lstStyle/>
          <a:p>
            <a:r>
              <a:rPr lang="en-US" dirty="0"/>
              <a:t>Texas Winter Storm</a:t>
            </a:r>
          </a:p>
        </p:txBody>
      </p:sp>
      <p:sp>
        <p:nvSpPr>
          <p:cNvPr id="3" name="Content Placeholder 2">
            <a:extLst>
              <a:ext uri="{FF2B5EF4-FFF2-40B4-BE49-F238E27FC236}">
                <a16:creationId xmlns:a16="http://schemas.microsoft.com/office/drawing/2014/main" id="{3F8412D3-5BB3-4041-A764-105FAA6C2439}"/>
              </a:ext>
            </a:extLst>
          </p:cNvPr>
          <p:cNvSpPr>
            <a:spLocks noGrp="1"/>
          </p:cNvSpPr>
          <p:nvPr>
            <p:ph idx="1"/>
          </p:nvPr>
        </p:nvSpPr>
        <p:spPr>
          <a:xfrm>
            <a:off x="1097280" y="1845733"/>
            <a:ext cx="10058400" cy="4265699"/>
          </a:xfrm>
        </p:spPr>
        <p:txBody>
          <a:bodyPr>
            <a:normAutofit fontScale="92500" lnSpcReduction="10000"/>
          </a:bodyPr>
          <a:lstStyle/>
          <a:p>
            <a:r>
              <a:rPr lang="en-US" dirty="0"/>
              <a:t>The ERCOT dataset contains hourly megawatt amounts from multiple power sources for January and February. </a:t>
            </a:r>
            <a:r>
              <a:rPr lang="en-US" dirty="0" err="1"/>
              <a:t>Publicaly</a:t>
            </a:r>
            <a:r>
              <a:rPr lang="en-US" dirty="0"/>
              <a:t> available. </a:t>
            </a:r>
          </a:p>
          <a:p>
            <a:r>
              <a:rPr lang="en-US" dirty="0"/>
              <a:t>Potential Descriptive Statistics:</a:t>
            </a:r>
          </a:p>
          <a:p>
            <a:pPr lvl="1"/>
            <a:r>
              <a:rPr lang="en-US" dirty="0"/>
              <a:t>Sum of hourly megawatts for each source</a:t>
            </a:r>
          </a:p>
          <a:p>
            <a:pPr lvl="1"/>
            <a:r>
              <a:rPr lang="en-US" dirty="0"/>
              <a:t>Average proportion of total energy provided from each source </a:t>
            </a:r>
          </a:p>
          <a:p>
            <a:pPr lvl="2"/>
            <a:r>
              <a:rPr lang="en-US" dirty="0"/>
              <a:t>Daily average? Yearly average? Monthly Average? Depends on what you are trying to understand.</a:t>
            </a:r>
          </a:p>
          <a:p>
            <a:pPr lvl="2"/>
            <a:r>
              <a:rPr lang="en-US" dirty="0"/>
              <a:t>Long term changes in power sources? Maybe average total megawatts from each source</a:t>
            </a:r>
          </a:p>
          <a:p>
            <a:pPr lvl="2"/>
            <a:r>
              <a:rPr lang="en-US" dirty="0"/>
              <a:t>Short term changes in power sources? Changes in hourly  or daily megawatt amounts from each source</a:t>
            </a:r>
          </a:p>
          <a:p>
            <a:r>
              <a:rPr lang="en-US" dirty="0"/>
              <a:t>Visualize change over time: Insert Chart &gt; Line chart for temperature. To chart temperature and energy sources, you can make a “Combo” graph. This is largely known as a double y-axis and must be used with caution. Graphs with double axes have been used to misrepresent data because the two y axes do not share a common scale. </a:t>
            </a:r>
          </a:p>
          <a:p>
            <a:r>
              <a:rPr lang="en-US" dirty="0"/>
              <a:t>Policy Context: Texas Governor Greg Abbott claimed that solar and wind were to blame for the power outages and that fossil fuels were the only reliable way to power electric grids. Other conservative leaders and influential talking heads said similar things across various forms of media.</a:t>
            </a:r>
          </a:p>
        </p:txBody>
      </p:sp>
    </p:spTree>
    <p:extLst>
      <p:ext uri="{BB962C8B-B14F-4D97-AF65-F5344CB8AC3E}">
        <p14:creationId xmlns:p14="http://schemas.microsoft.com/office/powerpoint/2010/main" val="928478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9B8-008B-4082-8658-5684FA5D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45DC4-1781-4846-896D-DBEB22B1931F}"/>
              </a:ext>
            </a:extLst>
          </p:cNvPr>
          <p:cNvSpPr>
            <a:spLocks noGrp="1"/>
          </p:cNvSpPr>
          <p:nvPr>
            <p:ph idx="1"/>
          </p:nvPr>
        </p:nvSpPr>
        <p:spPr>
          <a:xfrm>
            <a:off x="1097280" y="2603500"/>
            <a:ext cx="4744720" cy="3265594"/>
          </a:xfrm>
        </p:spPr>
        <p:txBody>
          <a:bodyPr/>
          <a:lstStyle/>
          <a:p>
            <a:r>
              <a:rPr lang="en-US" dirty="0"/>
              <a:t>Open Excel &gt; Data &gt; From Text/CSV &gt; Locate the File you want &gt; Import &gt; Load </a:t>
            </a:r>
          </a:p>
          <a:p>
            <a:endParaRPr lang="en-US" dirty="0"/>
          </a:p>
          <a:p>
            <a:r>
              <a:rPr lang="en-US" dirty="0"/>
              <a:t>The Delimiter: Most common is the comma (CSV = comma-separated values)</a:t>
            </a:r>
          </a:p>
        </p:txBody>
      </p:sp>
      <p:pic>
        <p:nvPicPr>
          <p:cNvPr id="5" name="Picture 4">
            <a:extLst>
              <a:ext uri="{FF2B5EF4-FFF2-40B4-BE49-F238E27FC236}">
                <a16:creationId xmlns:a16="http://schemas.microsoft.com/office/drawing/2014/main" id="{519756A9-8F4A-4581-BA0E-5B76255C30D5}"/>
              </a:ext>
            </a:extLst>
          </p:cNvPr>
          <p:cNvPicPr>
            <a:picLocks noChangeAspect="1"/>
          </p:cNvPicPr>
          <p:nvPr/>
        </p:nvPicPr>
        <p:blipFill>
          <a:blip r:embed="rId2"/>
          <a:stretch>
            <a:fillRect/>
          </a:stretch>
        </p:blipFill>
        <p:spPr>
          <a:xfrm>
            <a:off x="5260745" y="248503"/>
            <a:ext cx="6931255" cy="2164497"/>
          </a:xfrm>
          <a:prstGeom prst="rect">
            <a:avLst/>
          </a:prstGeom>
        </p:spPr>
      </p:pic>
      <p:pic>
        <p:nvPicPr>
          <p:cNvPr id="7" name="Picture 6">
            <a:extLst>
              <a:ext uri="{FF2B5EF4-FFF2-40B4-BE49-F238E27FC236}">
                <a16:creationId xmlns:a16="http://schemas.microsoft.com/office/drawing/2014/main" id="{09ADDB26-ABDC-4A3F-9D06-D5A5532C5F80}"/>
              </a:ext>
            </a:extLst>
          </p:cNvPr>
          <p:cNvPicPr>
            <a:picLocks noChangeAspect="1"/>
          </p:cNvPicPr>
          <p:nvPr/>
        </p:nvPicPr>
        <p:blipFill>
          <a:blip r:embed="rId3"/>
          <a:stretch>
            <a:fillRect/>
          </a:stretch>
        </p:blipFill>
        <p:spPr>
          <a:xfrm>
            <a:off x="6096000" y="2220065"/>
            <a:ext cx="6195282" cy="4637936"/>
          </a:xfrm>
          <a:prstGeom prst="rect">
            <a:avLst/>
          </a:prstGeom>
        </p:spPr>
      </p:pic>
    </p:spTree>
    <p:extLst>
      <p:ext uri="{BB962C8B-B14F-4D97-AF65-F5344CB8AC3E}">
        <p14:creationId xmlns:p14="http://schemas.microsoft.com/office/powerpoint/2010/main" val="1249316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820D-6821-48F6-897E-914CE6BEDF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95B604-C24E-41B7-BC7B-DC7A8006D504}"/>
              </a:ext>
            </a:extLst>
          </p:cNvPr>
          <p:cNvSpPr>
            <a:spLocks noGrp="1"/>
          </p:cNvSpPr>
          <p:nvPr>
            <p:ph idx="1"/>
          </p:nvPr>
        </p:nvSpPr>
        <p:spPr>
          <a:xfrm>
            <a:off x="1097280" y="1845734"/>
            <a:ext cx="5703103" cy="4023360"/>
          </a:xfrm>
        </p:spPr>
        <p:txBody>
          <a:bodyPr/>
          <a:lstStyle/>
          <a:p>
            <a:pPr marL="0" indent="0">
              <a:buNone/>
            </a:pPr>
            <a:r>
              <a:rPr lang="en-US" dirty="0"/>
              <a:t>Categorical?</a:t>
            </a:r>
          </a:p>
          <a:p>
            <a:pPr marL="0" indent="0">
              <a:buNone/>
            </a:pPr>
            <a:endParaRPr lang="en-US" dirty="0"/>
          </a:p>
          <a:p>
            <a:pPr marL="0" indent="0">
              <a:buNone/>
            </a:pPr>
            <a:r>
              <a:rPr lang="en-US" dirty="0"/>
              <a:t>Numeric?</a:t>
            </a:r>
          </a:p>
          <a:p>
            <a:pPr marL="0" indent="0">
              <a:buNone/>
            </a:pPr>
            <a:endParaRPr lang="en-US" dirty="0"/>
          </a:p>
          <a:p>
            <a:pPr marL="0" indent="0">
              <a:buNone/>
            </a:pPr>
            <a:r>
              <a:rPr lang="en-US" dirty="0"/>
              <a:t>Continuous?</a:t>
            </a:r>
          </a:p>
          <a:p>
            <a:pPr marL="0" indent="0">
              <a:buNone/>
            </a:pPr>
            <a:endParaRPr lang="en-US" dirty="0"/>
          </a:p>
          <a:p>
            <a:pPr marL="0" indent="0">
              <a:buNone/>
            </a:pPr>
            <a:r>
              <a:rPr lang="en-US" dirty="0"/>
              <a:t>Ratio?</a:t>
            </a:r>
          </a:p>
        </p:txBody>
      </p:sp>
      <p:pic>
        <p:nvPicPr>
          <p:cNvPr id="5" name="Picture 4">
            <a:extLst>
              <a:ext uri="{FF2B5EF4-FFF2-40B4-BE49-F238E27FC236}">
                <a16:creationId xmlns:a16="http://schemas.microsoft.com/office/drawing/2014/main" id="{5234A2FA-B7F4-4488-937E-82BC092276F4}"/>
              </a:ext>
            </a:extLst>
          </p:cNvPr>
          <p:cNvPicPr>
            <a:picLocks noChangeAspect="1"/>
          </p:cNvPicPr>
          <p:nvPr/>
        </p:nvPicPr>
        <p:blipFill>
          <a:blip r:embed="rId2"/>
          <a:stretch>
            <a:fillRect/>
          </a:stretch>
        </p:blipFill>
        <p:spPr>
          <a:xfrm>
            <a:off x="6622583" y="988906"/>
            <a:ext cx="5391617" cy="5372566"/>
          </a:xfrm>
          <a:prstGeom prst="rect">
            <a:avLst/>
          </a:prstGeom>
        </p:spPr>
      </p:pic>
    </p:spTree>
    <p:extLst>
      <p:ext uri="{BB962C8B-B14F-4D97-AF65-F5344CB8AC3E}">
        <p14:creationId xmlns:p14="http://schemas.microsoft.com/office/powerpoint/2010/main" val="3188737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8FFC-4AC0-4A36-BA15-8DA38DF9F74C}"/>
              </a:ext>
            </a:extLst>
          </p:cNvPr>
          <p:cNvSpPr>
            <a:spLocks noGrp="1"/>
          </p:cNvSpPr>
          <p:nvPr>
            <p:ph type="title"/>
          </p:nvPr>
        </p:nvSpPr>
        <p:spPr/>
        <p:txBody>
          <a:bodyPr/>
          <a:lstStyle/>
          <a:p>
            <a:r>
              <a:rPr lang="en-US" dirty="0"/>
              <a:t>Central Tendency</a:t>
            </a:r>
          </a:p>
        </p:txBody>
      </p:sp>
      <p:sp>
        <p:nvSpPr>
          <p:cNvPr id="3" name="Content Placeholder 2">
            <a:extLst>
              <a:ext uri="{FF2B5EF4-FFF2-40B4-BE49-F238E27FC236}">
                <a16:creationId xmlns:a16="http://schemas.microsoft.com/office/drawing/2014/main" id="{D3A4D54E-7F62-4AA4-8ECD-8C53FE8BD260}"/>
              </a:ext>
            </a:extLst>
          </p:cNvPr>
          <p:cNvSpPr>
            <a:spLocks noGrp="1"/>
          </p:cNvSpPr>
          <p:nvPr>
            <p:ph idx="1"/>
          </p:nvPr>
        </p:nvSpPr>
        <p:spPr/>
        <p:txBody>
          <a:bodyPr/>
          <a:lstStyle/>
          <a:p>
            <a:r>
              <a:rPr lang="en-US" dirty="0"/>
              <a:t>=AVERAGE()</a:t>
            </a:r>
          </a:p>
          <a:p>
            <a:r>
              <a:rPr lang="en-US" dirty="0"/>
              <a:t>=VAR()</a:t>
            </a:r>
          </a:p>
          <a:p>
            <a:r>
              <a:rPr lang="en-US" dirty="0"/>
              <a:t>=MEDIAN()</a:t>
            </a:r>
          </a:p>
          <a:p>
            <a:r>
              <a:rPr lang="en-US" dirty="0"/>
              <a:t>=MODE()</a:t>
            </a:r>
          </a:p>
          <a:p>
            <a:r>
              <a:rPr lang="en-US" dirty="0"/>
              <a:t>=COUNTCOL()</a:t>
            </a:r>
          </a:p>
          <a:p>
            <a:r>
              <a:rPr lang="en-US" dirty="0"/>
              <a:t>=SUMCOL()</a:t>
            </a:r>
          </a:p>
          <a:p>
            <a:r>
              <a:rPr lang="en-US" dirty="0"/>
              <a:t>=COUNTROW()</a:t>
            </a:r>
          </a:p>
          <a:p>
            <a:r>
              <a:rPr lang="en-US" dirty="0"/>
              <a:t>=SUMROW()</a:t>
            </a:r>
          </a:p>
        </p:txBody>
      </p:sp>
    </p:spTree>
    <p:extLst>
      <p:ext uri="{BB962C8B-B14F-4D97-AF65-F5344CB8AC3E}">
        <p14:creationId xmlns:p14="http://schemas.microsoft.com/office/powerpoint/2010/main" val="718611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CF0A-21C2-44C5-A55E-7C0582B7A402}"/>
              </a:ext>
            </a:extLst>
          </p:cNvPr>
          <p:cNvSpPr>
            <a:spLocks noGrp="1"/>
          </p:cNvSpPr>
          <p:nvPr>
            <p:ph type="title"/>
          </p:nvPr>
        </p:nvSpPr>
        <p:spPr/>
        <p:txBody>
          <a:bodyPr/>
          <a:lstStyle/>
          <a:p>
            <a:r>
              <a:rPr lang="en-US" dirty="0"/>
              <a:t>Measuring the Middle</a:t>
            </a:r>
          </a:p>
        </p:txBody>
      </p:sp>
      <p:pic>
        <p:nvPicPr>
          <p:cNvPr id="4" name="Content Placeholder 3">
            <a:extLst>
              <a:ext uri="{FF2B5EF4-FFF2-40B4-BE49-F238E27FC236}">
                <a16:creationId xmlns:a16="http://schemas.microsoft.com/office/drawing/2014/main" id="{DEED030C-6317-40E9-A3E9-BDDA2836427E}"/>
              </a:ext>
            </a:extLst>
          </p:cNvPr>
          <p:cNvPicPr>
            <a:picLocks noGrp="1" noChangeAspect="1"/>
          </p:cNvPicPr>
          <p:nvPr>
            <p:ph idx="1"/>
          </p:nvPr>
        </p:nvPicPr>
        <p:blipFill>
          <a:blip r:embed="rId3"/>
          <a:stretch>
            <a:fillRect/>
          </a:stretch>
        </p:blipFill>
        <p:spPr>
          <a:xfrm>
            <a:off x="4209604" y="1807210"/>
            <a:ext cx="5607060" cy="6103938"/>
          </a:xfrm>
          <a:prstGeom prst="rect">
            <a:avLst/>
          </a:prstGeom>
        </p:spPr>
      </p:pic>
    </p:spTree>
    <p:extLst>
      <p:ext uri="{BB962C8B-B14F-4D97-AF65-F5344CB8AC3E}">
        <p14:creationId xmlns:p14="http://schemas.microsoft.com/office/powerpoint/2010/main" val="3617819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61B-7CD5-4BC2-B92D-C60389BBBA44}"/>
              </a:ext>
            </a:extLst>
          </p:cNvPr>
          <p:cNvSpPr>
            <a:spLocks noGrp="1"/>
          </p:cNvSpPr>
          <p:nvPr>
            <p:ph type="title"/>
          </p:nvPr>
        </p:nvSpPr>
        <p:spPr/>
        <p:txBody>
          <a:bodyPr/>
          <a:lstStyle/>
          <a:p>
            <a:r>
              <a:rPr lang="en-US" dirty="0"/>
              <a:t>Dispersion and Deviation</a:t>
            </a:r>
          </a:p>
        </p:txBody>
      </p:sp>
      <p:sp>
        <p:nvSpPr>
          <p:cNvPr id="3" name="Content Placeholder 2">
            <a:extLst>
              <a:ext uri="{FF2B5EF4-FFF2-40B4-BE49-F238E27FC236}">
                <a16:creationId xmlns:a16="http://schemas.microsoft.com/office/drawing/2014/main" id="{DD37FC9C-D674-4B66-B3F7-71C895FCC770}"/>
              </a:ext>
            </a:extLst>
          </p:cNvPr>
          <p:cNvSpPr>
            <a:spLocks noGrp="1"/>
          </p:cNvSpPr>
          <p:nvPr>
            <p:ph idx="1"/>
          </p:nvPr>
        </p:nvSpPr>
        <p:spPr/>
        <p:txBody>
          <a:bodyPr/>
          <a:lstStyle/>
          <a:p>
            <a:r>
              <a:rPr lang="en-US" dirty="0"/>
              <a:t>Standard deviations describe Dispersion</a:t>
            </a:r>
          </a:p>
          <a:p>
            <a:pPr lvl="1"/>
            <a:r>
              <a:rPr lang="en-US" dirty="0"/>
              <a:t>How is the data dispersed around the mean</a:t>
            </a:r>
          </a:p>
          <a:p>
            <a:pPr lvl="2"/>
            <a:r>
              <a:rPr lang="en-US" dirty="0"/>
              <a:t>Low standard deviation – values are clustered close to the mean</a:t>
            </a:r>
          </a:p>
          <a:p>
            <a:pPr lvl="2"/>
            <a:r>
              <a:rPr lang="en-US" dirty="0"/>
              <a:t>High standard deviation – values are spread out away from the mean</a:t>
            </a:r>
          </a:p>
          <a:p>
            <a:pPr lvl="1"/>
            <a:r>
              <a:rPr lang="en-US" dirty="0"/>
              <a:t>A “normal” distribution looks like the classic bell curve</a:t>
            </a:r>
          </a:p>
        </p:txBody>
      </p:sp>
    </p:spTree>
    <p:extLst>
      <p:ext uri="{BB962C8B-B14F-4D97-AF65-F5344CB8AC3E}">
        <p14:creationId xmlns:p14="http://schemas.microsoft.com/office/powerpoint/2010/main" val="257938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02-C11C-4B95-89DA-9E5F5AF47DA3}"/>
              </a:ext>
            </a:extLst>
          </p:cNvPr>
          <p:cNvSpPr>
            <a:spLocks noGrp="1"/>
          </p:cNvSpPr>
          <p:nvPr>
            <p:ph type="title"/>
          </p:nvPr>
        </p:nvSpPr>
        <p:spPr/>
        <p:txBody>
          <a:bodyPr/>
          <a:lstStyle/>
          <a:p>
            <a:r>
              <a:rPr lang="en-US" dirty="0">
                <a:solidFill>
                  <a:srgbClr val="555555"/>
                </a:solidFill>
                <a:effectLst/>
                <a:latin typeface="Proxima Nova"/>
              </a:rPr>
              <a:t>Misuse of Statistics</a:t>
            </a:r>
            <a:br>
              <a:rPr lang="en-US" dirty="0">
                <a:solidFill>
                  <a:srgbClr val="555555"/>
                </a:solidFill>
                <a:effectLst/>
                <a:latin typeface="Proxima Nova"/>
              </a:rPr>
            </a:br>
            <a:endParaRPr lang="en-US" dirty="0"/>
          </a:p>
        </p:txBody>
      </p:sp>
      <p:sp>
        <p:nvSpPr>
          <p:cNvPr id="3" name="Content Placeholder 2">
            <a:extLst>
              <a:ext uri="{FF2B5EF4-FFF2-40B4-BE49-F238E27FC236}">
                <a16:creationId xmlns:a16="http://schemas.microsoft.com/office/drawing/2014/main" id="{B65D1D75-DBCF-4650-B1B5-0E0622DE6EFD}"/>
              </a:ext>
            </a:extLst>
          </p:cNvPr>
          <p:cNvSpPr>
            <a:spLocks noGrp="1"/>
          </p:cNvSpPr>
          <p:nvPr>
            <p:ph idx="1"/>
          </p:nvPr>
        </p:nvSpPr>
        <p:spPr/>
        <p:txBody>
          <a:bodyPr>
            <a:normAutofit/>
          </a:bodyPr>
          <a:lstStyle/>
          <a:p>
            <a:pPr algn="just"/>
            <a:r>
              <a:rPr lang="en-US" b="0" i="0" dirty="0">
                <a:solidFill>
                  <a:srgbClr val="555555"/>
                </a:solidFill>
                <a:effectLst/>
                <a:latin typeface="Proxima Nova"/>
              </a:rPr>
              <a:t>To the question "can statistics be manipulated?", we can address 6 methods often used - on purpose or not - that skew the analysis and the results. Here are common types of misuse of statistics:</a:t>
            </a:r>
          </a:p>
          <a:p>
            <a:pPr algn="just">
              <a:buFont typeface="Arial" panose="020B0604020202020204" pitchFamily="34" charset="0"/>
              <a:buChar char="•"/>
            </a:pPr>
            <a:r>
              <a:rPr lang="en-US" b="0" i="0" dirty="0">
                <a:solidFill>
                  <a:srgbClr val="555555"/>
                </a:solidFill>
                <a:effectLst/>
                <a:latin typeface="Proxima Nova"/>
              </a:rPr>
              <a:t>Faulty polling</a:t>
            </a:r>
          </a:p>
          <a:p>
            <a:pPr algn="just">
              <a:buFont typeface="Arial" panose="020B0604020202020204" pitchFamily="34" charset="0"/>
              <a:buChar char="•"/>
            </a:pPr>
            <a:r>
              <a:rPr lang="en-US" b="0" i="0" dirty="0">
                <a:solidFill>
                  <a:srgbClr val="555555"/>
                </a:solidFill>
                <a:effectLst/>
                <a:latin typeface="Proxima Nova"/>
              </a:rPr>
              <a:t>Flawed correlations</a:t>
            </a:r>
          </a:p>
          <a:p>
            <a:pPr algn="just">
              <a:buFont typeface="Arial" panose="020B0604020202020204" pitchFamily="34" charset="0"/>
              <a:buChar char="•"/>
            </a:pPr>
            <a:r>
              <a:rPr lang="en-US" b="0" i="0" dirty="0">
                <a:solidFill>
                  <a:srgbClr val="555555"/>
                </a:solidFill>
                <a:effectLst/>
                <a:latin typeface="Proxima Nova"/>
              </a:rPr>
              <a:t>Data fishing</a:t>
            </a:r>
          </a:p>
          <a:p>
            <a:pPr algn="just">
              <a:buFont typeface="Arial" panose="020B0604020202020204" pitchFamily="34" charset="0"/>
              <a:buChar char="•"/>
            </a:pPr>
            <a:r>
              <a:rPr lang="en-US" b="0" i="0" dirty="0">
                <a:solidFill>
                  <a:srgbClr val="555555"/>
                </a:solidFill>
                <a:effectLst/>
                <a:latin typeface="Proxima Nova"/>
              </a:rPr>
              <a:t>Misleading data visualization</a:t>
            </a:r>
          </a:p>
          <a:p>
            <a:pPr algn="just">
              <a:buFont typeface="Arial" panose="020B0604020202020204" pitchFamily="34" charset="0"/>
              <a:buChar char="•"/>
            </a:pPr>
            <a:r>
              <a:rPr lang="en-US" b="0" i="0" dirty="0">
                <a:solidFill>
                  <a:srgbClr val="555555"/>
                </a:solidFill>
                <a:effectLst/>
                <a:latin typeface="Proxima Nova"/>
              </a:rPr>
              <a:t>Purposeful and selective bias</a:t>
            </a:r>
          </a:p>
          <a:p>
            <a:pPr algn="just">
              <a:buFont typeface="Arial" panose="020B0604020202020204" pitchFamily="34" charset="0"/>
              <a:buChar char="•"/>
            </a:pPr>
            <a:r>
              <a:rPr lang="en-US" b="0" i="0" dirty="0">
                <a:solidFill>
                  <a:srgbClr val="555555"/>
                </a:solidFill>
                <a:effectLst/>
                <a:latin typeface="Proxima Nova"/>
              </a:rPr>
              <a:t>Using percentage change in combination with a small sample size</a:t>
            </a:r>
          </a:p>
          <a:p>
            <a:endParaRPr lang="en-US" dirty="0"/>
          </a:p>
        </p:txBody>
      </p:sp>
    </p:spTree>
    <p:extLst>
      <p:ext uri="{BB962C8B-B14F-4D97-AF65-F5344CB8AC3E}">
        <p14:creationId xmlns:p14="http://schemas.microsoft.com/office/powerpoint/2010/main" val="137117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1C38-F049-44F5-BE9A-AF1F74746311}"/>
              </a:ext>
            </a:extLst>
          </p:cNvPr>
          <p:cNvSpPr>
            <a:spLocks noGrp="1"/>
          </p:cNvSpPr>
          <p:nvPr>
            <p:ph type="title"/>
          </p:nvPr>
        </p:nvSpPr>
        <p:spPr/>
        <p:txBody>
          <a:bodyPr/>
          <a:lstStyle/>
          <a:p>
            <a:r>
              <a:rPr lang="en-US" dirty="0"/>
              <a:t>Boxplots</a:t>
            </a:r>
          </a:p>
        </p:txBody>
      </p:sp>
      <p:sp>
        <p:nvSpPr>
          <p:cNvPr id="3" name="Content Placeholder 2">
            <a:extLst>
              <a:ext uri="{FF2B5EF4-FFF2-40B4-BE49-F238E27FC236}">
                <a16:creationId xmlns:a16="http://schemas.microsoft.com/office/drawing/2014/main" id="{8D03DE1E-1F02-4E4F-8E95-A4E3420B3C46}"/>
              </a:ext>
            </a:extLst>
          </p:cNvPr>
          <p:cNvSpPr>
            <a:spLocks noGrp="1"/>
          </p:cNvSpPr>
          <p:nvPr>
            <p:ph idx="1"/>
          </p:nvPr>
        </p:nvSpPr>
        <p:spPr/>
        <p:txBody>
          <a:bodyPr/>
          <a:lstStyle/>
          <a:p>
            <a:endParaRPr lang="en-US"/>
          </a:p>
        </p:txBody>
      </p:sp>
      <p:pic>
        <p:nvPicPr>
          <p:cNvPr id="2050" name="Picture 2" descr="Tutorial) Box Plot in R - DataCamp">
            <a:extLst>
              <a:ext uri="{FF2B5EF4-FFF2-40B4-BE49-F238E27FC236}">
                <a16:creationId xmlns:a16="http://schemas.microsoft.com/office/drawing/2014/main" id="{99113246-F793-4F74-B424-F8C20A54C1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51" y="-251642"/>
            <a:ext cx="9867901" cy="4109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0 ggplot basics | The Epidemiologist R Handbook">
            <a:extLst>
              <a:ext uri="{FF2B5EF4-FFF2-40B4-BE49-F238E27FC236}">
                <a16:creationId xmlns:a16="http://schemas.microsoft.com/office/drawing/2014/main" id="{4EBA3638-7866-4612-88EB-9270A07CE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340641"/>
            <a:ext cx="5715000" cy="296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65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499676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Regardless of the distribution of the original variable </a:t>
                </a:r>
                <a14:m>
                  <m:oMath xmlns:m="http://schemas.openxmlformats.org/officeDocument/2006/math">
                    <m:r>
                      <a:rPr lang="en-US" b="0" i="1" smtClean="0">
                        <a:latin typeface="Cambria Math" panose="02040503050406030204" pitchFamily="18" charset="0"/>
                      </a:rPr>
                      <m:t>𝑋</m:t>
                    </m:r>
                  </m:oMath>
                </a14:m>
                <a:r>
                  <a:rPr lang="en-US" dirty="0"/>
                  <a:t> from which the statistic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the mean of the new sample would be different from the first sample.</a:t>
                </a:r>
              </a:p>
              <a:p>
                <a:pPr lvl="1"/>
                <a:r>
                  <a:rPr lang="en-US" dirty="0"/>
                  <a:t>The CLT, however, says that if we were to take all possible random samples of a given size from the population and compute the mean for each one, the distribution of the calculated means – the sampling distribution – would be normal (assuming the sample size is large enough).</a:t>
                </a:r>
              </a:p>
              <a:p>
                <a:pPr lvl="2"/>
                <a:r>
                  <a:rPr lang="en-US" dirty="0"/>
                  <a:t>The standard deviation of this sampling distribution is our standard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6" t="-1667" r="-1818"/>
                </a:stretch>
              </a:blipFill>
            </p:spPr>
            <p:txBody>
              <a:bodyPr/>
              <a:lstStyle/>
              <a:p>
                <a:r>
                  <a:rPr lang="en-US">
                    <a:noFill/>
                  </a:rPr>
                  <a:t> </a:t>
                </a:r>
              </a:p>
            </p:txBody>
          </p:sp>
        </mc:Fallback>
      </mc:AlternateContent>
    </p:spTree>
    <p:extLst>
      <p:ext uri="{BB962C8B-B14F-4D97-AF65-F5344CB8AC3E}">
        <p14:creationId xmlns:p14="http://schemas.microsoft.com/office/powerpoint/2010/main" val="2571396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distribution Explained | CFA Level 1 - AnalystPrep">
            <a:extLst>
              <a:ext uri="{FF2B5EF4-FFF2-40B4-BE49-F238E27FC236}">
                <a16:creationId xmlns:a16="http://schemas.microsoft.com/office/drawing/2014/main" id="{4902CF3C-2AE1-4A3C-A37A-5A4A1D75E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136949"/>
            <a:ext cx="10058400" cy="4756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2EAF04-6643-465B-9EF8-4902DB11A8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66B2AAB-1D2C-4D18-80CD-CF4A7B256E19}"/>
              </a:ext>
            </a:extLst>
          </p:cNvPr>
          <p:cNvSpPr>
            <a:spLocks noGrp="1"/>
          </p:cNvSpPr>
          <p:nvPr>
            <p:ph idx="1"/>
          </p:nvPr>
        </p:nvSpPr>
        <p:spPr>
          <a:xfrm>
            <a:off x="778933" y="4648200"/>
            <a:ext cx="11091333" cy="2006599"/>
          </a:xfrm>
        </p:spPr>
        <p:txBody>
          <a:bodyPr>
            <a:normAutofit/>
          </a:bodyPr>
          <a:lstStyle/>
          <a:p>
            <a:r>
              <a:rPr lang="en-US" sz="2400" dirty="0"/>
              <a:t> The larger the sample size, the more “normal” the t distribution becomes </a:t>
            </a:r>
          </a:p>
          <a:p>
            <a:r>
              <a:rPr lang="en-US" sz="2400" dirty="0"/>
              <a:t>      =&gt; the areas in the tails shrinks</a:t>
            </a:r>
          </a:p>
          <a:p>
            <a:r>
              <a:rPr lang="en-US" sz="2400" dirty="0"/>
              <a:t>Smaller tail =&gt; less of the distribution falls outside of the confidence interval at set confidence levels.</a:t>
            </a:r>
          </a:p>
        </p:txBody>
      </p:sp>
      <p:pic>
        <p:nvPicPr>
          <p:cNvPr id="4" name="Picture 6" descr="Independent Samples T Test (Unpaired Samples): Definition, Running -  Statistics How To">
            <a:extLst>
              <a:ext uri="{FF2B5EF4-FFF2-40B4-BE49-F238E27FC236}">
                <a16:creationId xmlns:a16="http://schemas.microsoft.com/office/drawing/2014/main" id="{2662A893-80F5-4E91-9DE4-504FB202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7525"/>
            <a:ext cx="57626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19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92B37-53F9-4F4C-A64B-A7D53386C697}"/>
              </a:ext>
            </a:extLst>
          </p:cNvPr>
          <p:cNvSpPr>
            <a:spLocks noGrp="1"/>
          </p:cNvSpPr>
          <p:nvPr>
            <p:ph idx="1"/>
          </p:nvPr>
        </p:nvSpPr>
        <p:spPr>
          <a:xfrm>
            <a:off x="567267" y="59267"/>
            <a:ext cx="11159066" cy="2785534"/>
          </a:xfrm>
          <a:solidFill>
            <a:schemeClr val="bg1"/>
          </a:solidFill>
        </p:spPr>
        <p:txBody>
          <a:bodyPr>
            <a:normAutofit/>
          </a:bodyPr>
          <a:lstStyle/>
          <a:p>
            <a:pPr marL="0" indent="0">
              <a:buNone/>
            </a:pPr>
            <a:r>
              <a:rPr lang="en-US" sz="2400" dirty="0"/>
              <a:t>Larger sample size </a:t>
            </a:r>
          </a:p>
          <a:p>
            <a:pPr>
              <a:buFont typeface="Symbol" panose="05050102010706020507" pitchFamily="18" charset="2"/>
              <a:buChar char="Þ"/>
            </a:pPr>
            <a:r>
              <a:rPr lang="en-US" sz="2400" dirty="0"/>
              <a:t> More degrees of freedom </a:t>
            </a:r>
          </a:p>
          <a:p>
            <a:pPr>
              <a:buFont typeface="Symbol" panose="05050102010706020507" pitchFamily="18" charset="2"/>
              <a:buChar char="Þ"/>
            </a:pPr>
            <a:r>
              <a:rPr lang="en-US" sz="2400" dirty="0"/>
              <a:t> More normally distributed (the curve becomes taller and skinnier)</a:t>
            </a:r>
          </a:p>
          <a:p>
            <a:pPr>
              <a:buFont typeface="Symbol" panose="05050102010706020507" pitchFamily="18" charset="2"/>
              <a:buChar char="Þ"/>
            </a:pPr>
            <a:r>
              <a:rPr lang="en-US" sz="2400" dirty="0"/>
              <a:t> Ultimately can become more confident that your results didn’t happen by chance</a:t>
            </a:r>
          </a:p>
        </p:txBody>
      </p:sp>
      <p:pic>
        <p:nvPicPr>
          <p:cNvPr id="7" name="Content Placeholder 4" descr="t Test exp+tab">
            <a:extLst>
              <a:ext uri="{FF2B5EF4-FFF2-40B4-BE49-F238E27FC236}">
                <a16:creationId xmlns:a16="http://schemas.microsoft.com/office/drawing/2014/main" id="{1D98954F-618D-46A6-8FAC-F7CE33ED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67" y="2618116"/>
            <a:ext cx="5335963" cy="3898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PT - t distribution with 20 degrees of freedom PowerPoint Presentation -  ID:2862804">
            <a:extLst>
              <a:ext uri="{FF2B5EF4-FFF2-40B4-BE49-F238E27FC236}">
                <a16:creationId xmlns:a16="http://schemas.microsoft.com/office/drawing/2014/main" id="{B2673E93-422F-4D42-83D6-6B3E28CE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4053"/>
            <a:ext cx="5772303" cy="43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02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85750"/>
            <a:ext cx="10638066" cy="6162403"/>
          </a:xfrm>
        </p:spPr>
        <p:txBody>
          <a:bodyPr>
            <a:normAutofit fontScale="92500" lnSpcReduction="10000"/>
          </a:bodyPr>
          <a:lstStyle/>
          <a:p>
            <a:r>
              <a:rPr lang="en-US" sz="3000" b="1" dirty="0"/>
              <a:t>Example</a:t>
            </a:r>
            <a:r>
              <a:rPr lang="en-US" sz="3000" dirty="0"/>
              <a:t>: City residents have been asked to report the number of community organizations of which they are members (e.g., churches, PTAs, civic organizations, etc.). Below is are the values observed for a sample of 20 cases for this variable.</a:t>
            </a:r>
          </a:p>
          <a:p>
            <a:r>
              <a:rPr lang="en-US" sz="3500" dirty="0">
                <a:solidFill>
                  <a:srgbClr val="0070C0"/>
                </a:solidFill>
              </a:rPr>
              <a:t>1, 2, 2, 3, 3, 3, 4, 4, 4, 5, 5, 5, 5, 6, 6, 6, 7, 7, 8, 8</a:t>
            </a:r>
          </a:p>
          <a:p>
            <a:pPr marL="0" indent="0">
              <a:buNone/>
            </a:pPr>
            <a:r>
              <a:rPr lang="en-US" sz="2200" b="1" dirty="0"/>
              <a:t>Calculate the following:</a:t>
            </a:r>
          </a:p>
          <a:p>
            <a:pPr marL="0" lvl="0" indent="0">
              <a:spcBef>
                <a:spcPts val="0"/>
              </a:spcBef>
              <a:spcAft>
                <a:spcPts val="0"/>
              </a:spcAft>
              <a:buNone/>
            </a:pPr>
            <a:r>
              <a:rPr lang="en-US" sz="3500" dirty="0"/>
              <a:t> N (sample size)</a:t>
            </a:r>
          </a:p>
          <a:p>
            <a:pPr lvl="0">
              <a:spcBef>
                <a:spcPts val="0"/>
              </a:spcBef>
              <a:spcAft>
                <a:spcPts val="0"/>
              </a:spcAft>
            </a:pPr>
            <a:r>
              <a:rPr lang="en-US" sz="3500" dirty="0"/>
              <a:t>Mode</a:t>
            </a:r>
          </a:p>
          <a:p>
            <a:pPr lvl="0">
              <a:spcBef>
                <a:spcPts val="0"/>
              </a:spcBef>
              <a:spcAft>
                <a:spcPts val="0"/>
              </a:spcAft>
            </a:pPr>
            <a:r>
              <a:rPr lang="en-US" sz="3500" dirty="0"/>
              <a:t>Median</a:t>
            </a:r>
          </a:p>
          <a:p>
            <a:pPr lvl="0">
              <a:spcBef>
                <a:spcPts val="0"/>
              </a:spcBef>
              <a:spcAft>
                <a:spcPts val="0"/>
              </a:spcAft>
            </a:pPr>
            <a:r>
              <a:rPr lang="en-US" sz="3500" dirty="0"/>
              <a:t>Mean</a:t>
            </a:r>
          </a:p>
          <a:p>
            <a:pPr lvl="0">
              <a:spcBef>
                <a:spcPts val="0"/>
              </a:spcBef>
              <a:spcAft>
                <a:spcPts val="0"/>
              </a:spcAft>
            </a:pPr>
            <a:r>
              <a:rPr lang="en-US" sz="3500" dirty="0"/>
              <a:t>Sample standard deviation</a:t>
            </a:r>
          </a:p>
          <a:p>
            <a:pPr lvl="0">
              <a:spcBef>
                <a:spcPts val="0"/>
              </a:spcBef>
              <a:spcAft>
                <a:spcPts val="0"/>
              </a:spcAft>
            </a:pPr>
            <a:r>
              <a:rPr lang="en-US" sz="3500" dirty="0"/>
              <a:t>Range</a:t>
            </a:r>
          </a:p>
          <a:p>
            <a:pPr lvl="0">
              <a:spcBef>
                <a:spcPts val="0"/>
              </a:spcBef>
              <a:spcAft>
                <a:spcPts val="0"/>
              </a:spcAft>
            </a:pPr>
            <a:r>
              <a:rPr lang="en-US" sz="3500" dirty="0"/>
              <a:t>Minimum and maximum</a:t>
            </a:r>
          </a:p>
          <a:p>
            <a:pPr lvl="0">
              <a:spcBef>
                <a:spcPts val="0"/>
              </a:spcBef>
              <a:spcAft>
                <a:spcPts val="0"/>
              </a:spcAft>
            </a:pPr>
            <a:r>
              <a:rPr lang="en-US" sz="3500" dirty="0"/>
              <a:t>Standard error of the mean</a:t>
            </a:r>
          </a:p>
          <a:p>
            <a:pPr lvl="0">
              <a:spcBef>
                <a:spcPts val="0"/>
              </a:spcBef>
              <a:spcAft>
                <a:spcPts val="0"/>
              </a:spcAft>
            </a:pPr>
            <a:r>
              <a:rPr lang="en-US" sz="3500" dirty="0"/>
              <a:t>Draw a histogram of the distribution</a:t>
            </a:r>
          </a:p>
          <a:p>
            <a:endParaRPr lang="en-US" dirty="0"/>
          </a:p>
        </p:txBody>
      </p:sp>
      <p:grpSp>
        <p:nvGrpSpPr>
          <p:cNvPr id="5" name="Group 4">
            <a:extLst>
              <a:ext uri="{FF2B5EF4-FFF2-40B4-BE49-F238E27FC236}">
                <a16:creationId xmlns:a16="http://schemas.microsoft.com/office/drawing/2014/main" id="{38A4C036-A866-4744-92E6-1FABC6603513}"/>
              </a:ext>
            </a:extLst>
          </p:cNvPr>
          <p:cNvGrpSpPr/>
          <p:nvPr/>
        </p:nvGrpSpPr>
        <p:grpSpPr>
          <a:xfrm>
            <a:off x="4547491" y="2349076"/>
            <a:ext cx="5628425" cy="3374391"/>
            <a:chOff x="4547491" y="2349076"/>
            <a:chExt cx="5628425" cy="3374391"/>
          </a:xfrm>
        </p:grpSpPr>
        <p:pic>
          <p:nvPicPr>
            <p:cNvPr id="12" name="Picture 11" descr="http://www.mathsisfun.com/data/images/standard-deviation-sample.gif"/>
            <p:cNvPicPr/>
            <p:nvPr/>
          </p:nvPicPr>
          <p:blipFill>
            <a:blip r:embed="rId2">
              <a:extLst>
                <a:ext uri="{28A0092B-C50C-407E-A947-70E740481C1C}">
                  <a14:useLocalDpi xmlns:a14="http://schemas.microsoft.com/office/drawing/2010/main" val="0"/>
                </a:ext>
              </a:extLst>
            </a:blip>
            <a:srcRect/>
            <a:stretch>
              <a:fillRect/>
            </a:stretch>
          </p:blipFill>
          <p:spPr bwMode="auto">
            <a:xfrm>
              <a:off x="6139433" y="2349076"/>
              <a:ext cx="4036483" cy="1626447"/>
            </a:xfrm>
            <a:prstGeom prst="rect">
              <a:avLst/>
            </a:prstGeom>
            <a:noFill/>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72343" y="4308263"/>
              <a:ext cx="2383789" cy="1415204"/>
            </a:xfrm>
            <a:prstGeom prst="rect">
              <a:avLst/>
            </a:prstGeom>
            <a:noFill/>
            <a:ln>
              <a:noFill/>
            </a:ln>
          </p:spPr>
        </p:pic>
        <p:cxnSp>
          <p:nvCxnSpPr>
            <p:cNvPr id="9" name="Straight Arrow Connector 8"/>
            <p:cNvCxnSpPr>
              <a:cxnSpLocks/>
            </p:cNvCxnSpPr>
            <p:nvPr/>
          </p:nvCxnSpPr>
          <p:spPr>
            <a:xfrm flipV="1">
              <a:off x="5187426" y="3480224"/>
              <a:ext cx="1628663" cy="83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4547491" y="4992769"/>
              <a:ext cx="1924852" cy="30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3155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14" y="886279"/>
            <a:ext cx="10156372" cy="5610860"/>
          </a:xfrm>
        </p:spPr>
        <p:txBody>
          <a:bodyPr>
            <a:normAutofit/>
          </a:bodyPr>
          <a:lstStyle/>
          <a:p>
            <a:r>
              <a:rPr lang="en-US" sz="4000" dirty="0">
                <a:solidFill>
                  <a:srgbClr val="0070C0"/>
                </a:solidFill>
              </a:rPr>
              <a:t>1, 2, 2, 3, 3, 3, 4, 4, 4, 5, 5, 5, 5, 6, 6, 6, 7, 7, 8, 8</a:t>
            </a:r>
          </a:p>
          <a:p>
            <a:pPr lvl="0"/>
            <a:endParaRPr lang="en-US" dirty="0"/>
          </a:p>
          <a:p>
            <a:pPr lvl="0"/>
            <a:r>
              <a:rPr lang="en-US" sz="2800" dirty="0"/>
              <a:t>N (sample size): Number of observations </a:t>
            </a:r>
            <a:r>
              <a:rPr lang="en-US" sz="2800" dirty="0">
                <a:sym typeface="Wingdings" panose="05000000000000000000" pitchFamily="2" charset="2"/>
              </a:rPr>
              <a:t> </a:t>
            </a:r>
            <a:r>
              <a:rPr lang="en-US" sz="2800" b="1" dirty="0"/>
              <a:t>N=20</a:t>
            </a:r>
            <a:endParaRPr lang="en-US" sz="2800" dirty="0"/>
          </a:p>
          <a:p>
            <a:r>
              <a:rPr lang="en-US" sz="2800" b="1" dirty="0"/>
              <a:t>Mode: Most frequent value </a:t>
            </a:r>
            <a:r>
              <a:rPr lang="en-US" sz="2800" b="1" dirty="0">
                <a:sym typeface="Wingdings" panose="05000000000000000000" pitchFamily="2" charset="2"/>
              </a:rPr>
              <a:t> </a:t>
            </a:r>
            <a:r>
              <a:rPr lang="en-US" sz="2800" dirty="0"/>
              <a:t>Mode =5 </a:t>
            </a:r>
          </a:p>
          <a:p>
            <a:r>
              <a:rPr lang="en-US" sz="2800" dirty="0"/>
              <a:t>Median: </a:t>
            </a:r>
            <a:r>
              <a:rPr lang="en-US" sz="2800" b="1" dirty="0"/>
              <a:t>Middle value </a:t>
            </a:r>
            <a:r>
              <a:rPr lang="en-US" sz="2800" b="1" dirty="0">
                <a:sym typeface="Wingdings" panose="05000000000000000000" pitchFamily="2" charset="2"/>
              </a:rPr>
              <a:t> Median = 5</a:t>
            </a:r>
            <a:endParaRPr lang="en-US" sz="2800" dirty="0"/>
          </a:p>
          <a:p>
            <a:r>
              <a:rPr lang="en-US" sz="2800" b="1" dirty="0"/>
              <a:t>1, 2, 2, 3, 3, 3, 4, 4, 4, 5,			 5, 5, 5, 6, 6, 6, 7, 7, 8, 8</a:t>
            </a:r>
            <a:endParaRPr lang="en-US" sz="2800" dirty="0"/>
          </a:p>
          <a:p>
            <a:pPr lvl="0"/>
            <a:endParaRPr lang="en-US" sz="2800" dirty="0"/>
          </a:p>
          <a:p>
            <a:pPr lvl="0"/>
            <a:r>
              <a:rPr lang="en-US" sz="2800" dirty="0"/>
              <a:t>Mean = Average </a:t>
            </a:r>
            <a:r>
              <a:rPr lang="en-US" sz="2800" dirty="0">
                <a:sym typeface="Wingdings" panose="05000000000000000000" pitchFamily="2" charset="2"/>
              </a:rPr>
              <a:t></a:t>
            </a:r>
            <a:endParaRPr lang="en-US" sz="2800" dirty="0"/>
          </a:p>
          <a:p>
            <a:r>
              <a:rPr lang="en-US" sz="2800" b="1" dirty="0"/>
              <a:t>(1+2+2+3+3+3+4+4+4+5+5+5+5+6+6+6+7+7+8+8)=94/20=4.7</a:t>
            </a:r>
            <a:endParaRPr lang="en-US" sz="2800" dirty="0"/>
          </a:p>
        </p:txBody>
      </p:sp>
    </p:spTree>
    <p:extLst>
      <p:ext uri="{BB962C8B-B14F-4D97-AF65-F5344CB8AC3E}">
        <p14:creationId xmlns:p14="http://schemas.microsoft.com/office/powerpoint/2010/main" val="3707628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506" y="192504"/>
            <a:ext cx="10551696" cy="6269255"/>
          </a:xfrm>
        </p:spPr>
        <p:txBody>
          <a:bodyPr>
            <a:normAutofit fontScale="92500" lnSpcReduction="20000"/>
          </a:bodyPr>
          <a:lstStyle/>
          <a:p>
            <a:pPr lvl="0">
              <a:lnSpc>
                <a:spcPct val="120000"/>
              </a:lnSpc>
              <a:spcBef>
                <a:spcPts val="0"/>
              </a:spcBef>
              <a:spcAft>
                <a:spcPts val="0"/>
              </a:spcAft>
            </a:pPr>
            <a:r>
              <a:rPr lang="en-US" sz="2600" dirty="0"/>
              <a:t>Sample standard deviation</a:t>
            </a:r>
          </a:p>
          <a:p>
            <a:pPr>
              <a:lnSpc>
                <a:spcPct val="120000"/>
              </a:lnSpc>
              <a:spcBef>
                <a:spcPts val="0"/>
              </a:spcBef>
              <a:spcAft>
                <a:spcPts val="0"/>
              </a:spcAft>
            </a:pPr>
            <a:r>
              <a:rPr lang="en-US" sz="1600" b="1" dirty="0"/>
              <a:t>(1-4.7)</a:t>
            </a:r>
            <a:r>
              <a:rPr lang="en-US" sz="1600" b="1" baseline="30000" dirty="0"/>
              <a:t>2</a:t>
            </a:r>
            <a:r>
              <a:rPr lang="en-US" sz="1600" b="1" dirty="0"/>
              <a:t>=13.69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(2-4.7)</a:t>
            </a:r>
            <a:r>
              <a:rPr lang="en-US" sz="1600" b="1" baseline="30000" dirty="0"/>
              <a:t> 2</a:t>
            </a:r>
            <a:r>
              <a:rPr lang="en-US" sz="1600" b="1" dirty="0"/>
              <a:t>=7.29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(3-4.7)</a:t>
            </a:r>
            <a:r>
              <a:rPr lang="en-US" sz="1600" b="1" baseline="30000" dirty="0"/>
              <a:t> 2</a:t>
            </a:r>
            <a:r>
              <a:rPr lang="en-US" sz="1600" b="1" dirty="0"/>
              <a:t>=2.89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(4-4.7)</a:t>
            </a:r>
            <a:r>
              <a:rPr lang="en-US" sz="1600" b="1" baseline="30000" dirty="0"/>
              <a:t> 2</a:t>
            </a:r>
            <a:r>
              <a:rPr lang="en-US" sz="1600" b="1" dirty="0"/>
              <a:t>=.49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(5-4.7)</a:t>
            </a:r>
            <a:r>
              <a:rPr lang="en-US" sz="1600" b="1" baseline="30000" dirty="0"/>
              <a:t> 2</a:t>
            </a:r>
            <a:r>
              <a:rPr lang="en-US" sz="1600" b="1" dirty="0"/>
              <a:t>=.09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(6-4.7)</a:t>
            </a:r>
            <a:r>
              <a:rPr lang="en-US" sz="1600" b="1" baseline="30000" dirty="0"/>
              <a:t> 2</a:t>
            </a:r>
            <a:r>
              <a:rPr lang="en-US" sz="1600" b="1" dirty="0"/>
              <a:t>=1.69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(7-4.7)</a:t>
            </a:r>
            <a:r>
              <a:rPr lang="en-US" sz="1600" b="1" baseline="30000" dirty="0"/>
              <a:t> 2</a:t>
            </a:r>
            <a:r>
              <a:rPr lang="en-US" sz="1600" b="1" dirty="0"/>
              <a:t>=5.29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1600" b="1" dirty="0"/>
              <a:t>(8-4.7)</a:t>
            </a:r>
            <a:r>
              <a:rPr lang="en-US" sz="1600" b="1" baseline="30000" dirty="0"/>
              <a:t> 2</a:t>
            </a:r>
            <a:r>
              <a:rPr lang="en-US" sz="1600" b="1" dirty="0"/>
              <a:t>=10.89</a:t>
            </a:r>
            <a:endParaRPr lang="en-US" sz="1600" dirty="0"/>
          </a:p>
          <a:p>
            <a:pPr>
              <a:lnSpc>
                <a:spcPct val="120000"/>
              </a:lnSpc>
              <a:spcBef>
                <a:spcPts val="0"/>
              </a:spcBef>
              <a:spcAft>
                <a:spcPts val="0"/>
              </a:spcAft>
            </a:pPr>
            <a:r>
              <a:rPr lang="en-US" sz="3000" b="1" dirty="0"/>
              <a:t>Sum=76.2</a:t>
            </a:r>
            <a:endParaRPr lang="en-US" sz="3000" dirty="0"/>
          </a:p>
          <a:p>
            <a:pPr>
              <a:lnSpc>
                <a:spcPct val="120000"/>
              </a:lnSpc>
              <a:spcBef>
                <a:spcPts val="0"/>
              </a:spcBef>
              <a:spcAft>
                <a:spcPts val="0"/>
              </a:spcAft>
            </a:pPr>
            <a:r>
              <a:rPr lang="en-US" sz="3000" b="1" dirty="0"/>
              <a:t>S=sqrt((1/19)*76.2)=2.0026…</a:t>
            </a:r>
            <a:endParaRPr lang="en-US" sz="3000" dirty="0"/>
          </a:p>
        </p:txBody>
      </p:sp>
      <p:sp>
        <p:nvSpPr>
          <p:cNvPr id="4" name="Content Placeholder 2">
            <a:extLst>
              <a:ext uri="{FF2B5EF4-FFF2-40B4-BE49-F238E27FC236}">
                <a16:creationId xmlns:a16="http://schemas.microsoft.com/office/drawing/2014/main" id="{E2D65A14-40B0-466E-BDB4-42D0F69F4D36}"/>
              </a:ext>
            </a:extLst>
          </p:cNvPr>
          <p:cNvSpPr txBox="1">
            <a:spLocks/>
          </p:cNvSpPr>
          <p:nvPr/>
        </p:nvSpPr>
        <p:spPr>
          <a:xfrm>
            <a:off x="3502488" y="1140980"/>
            <a:ext cx="8077200" cy="39830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t>1, 2, 2, 3, 3, 3, 4, 4, 4, 5, 5, 5, 5, 6, 6, 6, 7, 7, 8, 8</a:t>
            </a:r>
          </a:p>
          <a:p>
            <a:r>
              <a:rPr lang="en-US" b="1" dirty="0"/>
              <a:t> </a:t>
            </a:r>
            <a:endParaRPr lang="en-US" dirty="0"/>
          </a:p>
          <a:p>
            <a:r>
              <a:rPr lang="en-US" sz="2800" dirty="0"/>
              <a:t>Minimum and maximum: </a:t>
            </a:r>
            <a:r>
              <a:rPr lang="en-US" sz="2800" b="1" dirty="0"/>
              <a:t>8 and 1</a:t>
            </a:r>
            <a:endParaRPr lang="en-US" sz="2800" dirty="0"/>
          </a:p>
          <a:p>
            <a:r>
              <a:rPr lang="en-US" sz="2800" dirty="0"/>
              <a:t>Range </a:t>
            </a:r>
            <a:r>
              <a:rPr lang="en-US" sz="2800" b="1" dirty="0"/>
              <a:t>(8-1)=7</a:t>
            </a:r>
            <a:endParaRPr lang="en-US" sz="2800" dirty="0"/>
          </a:p>
          <a:p>
            <a:r>
              <a:rPr lang="en-US" sz="3200" dirty="0"/>
              <a:t>Standard error of the mean = </a:t>
            </a:r>
            <a:r>
              <a:rPr lang="en-US" sz="3200" b="1" dirty="0"/>
              <a:t>2.00/(sqrt(20))=.447</a:t>
            </a:r>
            <a:endParaRPr lang="en-US" sz="3200" dirty="0"/>
          </a:p>
          <a:p>
            <a:endParaRPr lang="en-US" dirty="0"/>
          </a:p>
        </p:txBody>
      </p:sp>
      <p:pic>
        <p:nvPicPr>
          <p:cNvPr id="2" name="Picture 1">
            <a:extLst>
              <a:ext uri="{FF2B5EF4-FFF2-40B4-BE49-F238E27FC236}">
                <a16:creationId xmlns:a16="http://schemas.microsoft.com/office/drawing/2014/main" id="{934005F2-7FED-413D-AED6-810F14013C7D}"/>
              </a:ext>
            </a:extLst>
          </p:cNvPr>
          <p:cNvPicPr>
            <a:picLocks noChangeAspect="1"/>
          </p:cNvPicPr>
          <p:nvPr/>
        </p:nvPicPr>
        <p:blipFill>
          <a:blip r:embed="rId2"/>
          <a:stretch>
            <a:fillRect/>
          </a:stretch>
        </p:blipFill>
        <p:spPr>
          <a:xfrm>
            <a:off x="8560891" y="2800312"/>
            <a:ext cx="2383743" cy="1414395"/>
          </a:xfrm>
          <a:prstGeom prst="rect">
            <a:avLst/>
          </a:prstGeom>
        </p:spPr>
      </p:pic>
      <p:pic>
        <p:nvPicPr>
          <p:cNvPr id="5" name="Picture 4">
            <a:extLst>
              <a:ext uri="{FF2B5EF4-FFF2-40B4-BE49-F238E27FC236}">
                <a16:creationId xmlns:a16="http://schemas.microsoft.com/office/drawing/2014/main" id="{33B3E041-AE95-4916-A456-97557B394C8E}"/>
              </a:ext>
            </a:extLst>
          </p:cNvPr>
          <p:cNvPicPr>
            <a:picLocks noChangeAspect="1"/>
          </p:cNvPicPr>
          <p:nvPr/>
        </p:nvPicPr>
        <p:blipFill>
          <a:blip r:embed="rId3"/>
          <a:stretch>
            <a:fillRect/>
          </a:stretch>
        </p:blipFill>
        <p:spPr>
          <a:xfrm>
            <a:off x="4742300" y="4688945"/>
            <a:ext cx="4035902" cy="1627773"/>
          </a:xfrm>
          <a:prstGeom prst="rect">
            <a:avLst/>
          </a:prstGeom>
        </p:spPr>
      </p:pic>
    </p:spTree>
    <p:extLst>
      <p:ext uri="{BB962C8B-B14F-4D97-AF65-F5344CB8AC3E}">
        <p14:creationId xmlns:p14="http://schemas.microsoft.com/office/powerpoint/2010/main" val="517445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194C-366D-4F54-9AE4-E26BCFCAA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CFC1A2-7639-4B9B-B20B-39A73B77A3F6}"/>
              </a:ext>
            </a:extLst>
          </p:cNvPr>
          <p:cNvSpPr>
            <a:spLocks noGrp="1"/>
          </p:cNvSpPr>
          <p:nvPr>
            <p:ph idx="1"/>
          </p:nvPr>
        </p:nvSpPr>
        <p:spPr/>
        <p:txBody>
          <a:bodyPr/>
          <a:lstStyle/>
          <a:p>
            <a:r>
              <a:rPr lang="en-US" dirty="0"/>
              <a:t>Create a new one in R with current data from ANES?</a:t>
            </a:r>
          </a:p>
        </p:txBody>
      </p:sp>
      <p:pic>
        <p:nvPicPr>
          <p:cNvPr id="6" name="Picture 5">
            <a:extLst>
              <a:ext uri="{FF2B5EF4-FFF2-40B4-BE49-F238E27FC236}">
                <a16:creationId xmlns:a16="http://schemas.microsoft.com/office/drawing/2014/main" id="{51A65DB8-7980-4FF7-84BC-77506ED3785E}"/>
              </a:ext>
            </a:extLst>
          </p:cNvPr>
          <p:cNvPicPr>
            <a:picLocks noChangeAspect="1"/>
          </p:cNvPicPr>
          <p:nvPr/>
        </p:nvPicPr>
        <p:blipFill>
          <a:blip r:embed="rId2"/>
          <a:stretch>
            <a:fillRect/>
          </a:stretch>
        </p:blipFill>
        <p:spPr>
          <a:xfrm>
            <a:off x="5996778" y="2266097"/>
            <a:ext cx="5734050" cy="4305300"/>
          </a:xfrm>
          <a:prstGeom prst="rect">
            <a:avLst/>
          </a:prstGeom>
        </p:spPr>
      </p:pic>
    </p:spTree>
    <p:extLst>
      <p:ext uri="{BB962C8B-B14F-4D97-AF65-F5344CB8AC3E}">
        <p14:creationId xmlns:p14="http://schemas.microsoft.com/office/powerpoint/2010/main" val="262060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11451C-B355-4A7D-B830-BD0FAC063C0B}"/>
              </a:ext>
            </a:extLst>
          </p:cNvPr>
          <p:cNvPicPr>
            <a:picLocks noChangeAspect="1"/>
          </p:cNvPicPr>
          <p:nvPr/>
        </p:nvPicPr>
        <p:blipFill>
          <a:blip r:embed="rId3"/>
          <a:stretch>
            <a:fillRect/>
          </a:stretch>
        </p:blipFill>
        <p:spPr>
          <a:xfrm>
            <a:off x="148019" y="221019"/>
            <a:ext cx="7632315" cy="5724236"/>
          </a:xfrm>
          <a:prstGeom prst="rect">
            <a:avLst/>
          </a:prstGeom>
        </p:spPr>
      </p:pic>
      <p:sp>
        <p:nvSpPr>
          <p:cNvPr id="2" name="Title 1">
            <a:extLst>
              <a:ext uri="{FF2B5EF4-FFF2-40B4-BE49-F238E27FC236}">
                <a16:creationId xmlns:a16="http://schemas.microsoft.com/office/drawing/2014/main" id="{58B46C27-B26C-4AB2-A68E-871D8CA93074}"/>
              </a:ext>
            </a:extLst>
          </p:cNvPr>
          <p:cNvSpPr>
            <a:spLocks noGrp="1"/>
          </p:cNvSpPr>
          <p:nvPr>
            <p:ph type="title"/>
          </p:nvPr>
        </p:nvSpPr>
        <p:spPr>
          <a:xfrm>
            <a:off x="6832600" y="80998"/>
            <a:ext cx="5029200" cy="2069535"/>
          </a:xfrm>
        </p:spPr>
        <p:txBody>
          <a:bodyPr>
            <a:normAutofit/>
          </a:bodyPr>
          <a:lstStyle/>
          <a:p>
            <a:r>
              <a:rPr lang="en-US" sz="4000" dirty="0"/>
              <a:t>Preferences of spending on defense by gender</a:t>
            </a:r>
            <a:br>
              <a:rPr lang="en-US" sz="4000" dirty="0"/>
            </a:br>
            <a:endParaRPr lang="en-US" sz="4000" dirty="0"/>
          </a:p>
        </p:txBody>
      </p:sp>
      <p:pic>
        <p:nvPicPr>
          <p:cNvPr id="13" name="Content Placeholder 12">
            <a:extLst>
              <a:ext uri="{FF2B5EF4-FFF2-40B4-BE49-F238E27FC236}">
                <a16:creationId xmlns:a16="http://schemas.microsoft.com/office/drawing/2014/main" id="{620F0FE7-193F-4AB0-885F-7F00E0E75259}"/>
              </a:ext>
            </a:extLst>
          </p:cNvPr>
          <p:cNvPicPr>
            <a:picLocks noGrp="1" noChangeAspect="1"/>
          </p:cNvPicPr>
          <p:nvPr>
            <p:ph idx="1"/>
          </p:nvPr>
        </p:nvPicPr>
        <p:blipFill>
          <a:blip r:embed="rId4"/>
          <a:stretch>
            <a:fillRect/>
          </a:stretch>
        </p:blipFill>
        <p:spPr>
          <a:xfrm>
            <a:off x="5097374" y="3524221"/>
            <a:ext cx="2057578" cy="666808"/>
          </a:xfrm>
        </p:spPr>
      </p:pic>
    </p:spTree>
    <p:extLst>
      <p:ext uri="{BB962C8B-B14F-4D97-AF65-F5344CB8AC3E}">
        <p14:creationId xmlns:p14="http://schemas.microsoft.com/office/powerpoint/2010/main" val="1754825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5186-7847-4EE9-815F-D24906AE7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F1AF5-CC34-437C-886B-E58C443C20E2}"/>
              </a:ext>
            </a:extLst>
          </p:cNvPr>
          <p:cNvSpPr>
            <a:spLocks noGrp="1"/>
          </p:cNvSpPr>
          <p:nvPr>
            <p:ph idx="1"/>
          </p:nvPr>
        </p:nvSpPr>
        <p:spPr>
          <a:xfrm>
            <a:off x="4356100" y="1845734"/>
            <a:ext cx="6799580" cy="4023360"/>
          </a:xfrm>
        </p:spPr>
        <p:txBody>
          <a:bodyPr/>
          <a:lstStyle/>
          <a:p>
            <a:endParaRPr lang="en-US" dirty="0"/>
          </a:p>
        </p:txBody>
      </p:sp>
      <p:pic>
        <p:nvPicPr>
          <p:cNvPr id="5" name="Picture 4">
            <a:extLst>
              <a:ext uri="{FF2B5EF4-FFF2-40B4-BE49-F238E27FC236}">
                <a16:creationId xmlns:a16="http://schemas.microsoft.com/office/drawing/2014/main" id="{05172CFD-8ABA-4AF0-BAF3-7B4AEB8D0AF6}"/>
              </a:ext>
            </a:extLst>
          </p:cNvPr>
          <p:cNvPicPr>
            <a:picLocks noChangeAspect="1"/>
          </p:cNvPicPr>
          <p:nvPr/>
        </p:nvPicPr>
        <p:blipFill>
          <a:blip r:embed="rId3"/>
          <a:stretch>
            <a:fillRect/>
          </a:stretch>
        </p:blipFill>
        <p:spPr>
          <a:xfrm>
            <a:off x="422705" y="1845734"/>
            <a:ext cx="3756471" cy="4365906"/>
          </a:xfrm>
          <a:prstGeom prst="rect">
            <a:avLst/>
          </a:prstGeom>
        </p:spPr>
      </p:pic>
      <p:pic>
        <p:nvPicPr>
          <p:cNvPr id="6" name="Picture 2" descr="fox news graph fail">
            <a:extLst>
              <a:ext uri="{FF2B5EF4-FFF2-40B4-BE49-F238E27FC236}">
                <a16:creationId xmlns:a16="http://schemas.microsoft.com/office/drawing/2014/main" id="{62054BC8-3186-452D-A70F-7AF662307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45" b="19972"/>
          <a:stretch/>
        </p:blipFill>
        <p:spPr bwMode="auto">
          <a:xfrm>
            <a:off x="5017793" y="1011981"/>
            <a:ext cx="6996911" cy="37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58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A15E8C-E481-4533-9473-3F7E1581F494}"/>
              </a:ext>
            </a:extLst>
          </p:cNvPr>
          <p:cNvPicPr>
            <a:picLocks noChangeAspect="1"/>
          </p:cNvPicPr>
          <p:nvPr/>
        </p:nvPicPr>
        <p:blipFill>
          <a:blip r:embed="rId3"/>
          <a:stretch>
            <a:fillRect/>
          </a:stretch>
        </p:blipFill>
        <p:spPr>
          <a:xfrm>
            <a:off x="106218" y="169334"/>
            <a:ext cx="8177003" cy="6132752"/>
          </a:xfrm>
          <a:prstGeom prst="rect">
            <a:avLst/>
          </a:prstGeom>
        </p:spPr>
      </p:pic>
      <p:sp>
        <p:nvSpPr>
          <p:cNvPr id="2" name="Title 1">
            <a:extLst>
              <a:ext uri="{FF2B5EF4-FFF2-40B4-BE49-F238E27FC236}">
                <a16:creationId xmlns:a16="http://schemas.microsoft.com/office/drawing/2014/main" id="{450A26AE-C345-4D12-9033-7343CB9913D3}"/>
              </a:ext>
            </a:extLst>
          </p:cNvPr>
          <p:cNvSpPr>
            <a:spLocks noGrp="1"/>
          </p:cNvSpPr>
          <p:nvPr>
            <p:ph type="title"/>
          </p:nvPr>
        </p:nvSpPr>
        <p:spPr>
          <a:xfrm>
            <a:off x="6629400" y="893419"/>
            <a:ext cx="5308600" cy="1406730"/>
          </a:xfrm>
          <a:solidFill>
            <a:schemeClr val="bg1"/>
          </a:solidFill>
        </p:spPr>
        <p:txBody>
          <a:bodyPr>
            <a:noAutofit/>
          </a:bodyPr>
          <a:lstStyle/>
          <a:p>
            <a:r>
              <a:rPr lang="en-US" sz="3600" dirty="0"/>
              <a:t>Preferences for Spending on Defense for Democrats and Republicans</a:t>
            </a:r>
          </a:p>
        </p:txBody>
      </p:sp>
      <p:sp>
        <p:nvSpPr>
          <p:cNvPr id="3" name="Content Placeholder 2">
            <a:extLst>
              <a:ext uri="{FF2B5EF4-FFF2-40B4-BE49-F238E27FC236}">
                <a16:creationId xmlns:a16="http://schemas.microsoft.com/office/drawing/2014/main" id="{64AF3782-2DFF-45F2-B027-9600D373F06F}"/>
              </a:ext>
            </a:extLst>
          </p:cNvPr>
          <p:cNvSpPr>
            <a:spLocks noGrp="1"/>
          </p:cNvSpPr>
          <p:nvPr>
            <p:ph idx="1"/>
          </p:nvPr>
        </p:nvSpPr>
        <p:spPr>
          <a:xfrm>
            <a:off x="8881533" y="2683934"/>
            <a:ext cx="3056467" cy="4023360"/>
          </a:xfrm>
        </p:spPr>
        <p:txBody>
          <a:bodyPr/>
          <a:lstStyle/>
          <a:p>
            <a:endParaRPr lang="en-US" dirty="0"/>
          </a:p>
        </p:txBody>
      </p:sp>
    </p:spTree>
    <p:extLst>
      <p:ext uri="{BB962C8B-B14F-4D97-AF65-F5344CB8AC3E}">
        <p14:creationId xmlns:p14="http://schemas.microsoft.com/office/powerpoint/2010/main" val="3178553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8B8-D261-42A7-833B-5FDE304DBABE}"/>
              </a:ext>
            </a:extLst>
          </p:cNvPr>
          <p:cNvSpPr>
            <a:spLocks noGrp="1"/>
          </p:cNvSpPr>
          <p:nvPr>
            <p:ph type="title"/>
          </p:nvPr>
        </p:nvSpPr>
        <p:spPr/>
        <p:txBody>
          <a:bodyPr/>
          <a:lstStyle/>
          <a:p>
            <a:r>
              <a:rPr lang="en-US" dirty="0"/>
              <a:t>Practice Questions</a:t>
            </a:r>
          </a:p>
        </p:txBody>
      </p:sp>
      <p:sp>
        <p:nvSpPr>
          <p:cNvPr id="3" name="Content Placeholder 2">
            <a:extLst>
              <a:ext uri="{FF2B5EF4-FFF2-40B4-BE49-F238E27FC236}">
                <a16:creationId xmlns:a16="http://schemas.microsoft.com/office/drawing/2014/main" id="{5C3A3F96-7B75-4DE3-9098-002830C0F9EE}"/>
              </a:ext>
            </a:extLst>
          </p:cNvPr>
          <p:cNvSpPr>
            <a:spLocks noGrp="1"/>
          </p:cNvSpPr>
          <p:nvPr>
            <p:ph idx="1"/>
          </p:nvPr>
        </p:nvSpPr>
        <p:spPr/>
        <p:txBody>
          <a:bodyPr/>
          <a:lstStyle/>
          <a:p>
            <a:r>
              <a:rPr lang="en-US" dirty="0"/>
              <a:t>What was the maximum number of megawatts produced by coal during one hour?</a:t>
            </a:r>
          </a:p>
          <a:p>
            <a:endParaRPr lang="en-US" dirty="0"/>
          </a:p>
          <a:p>
            <a:r>
              <a:rPr lang="en-US" dirty="0"/>
              <a:t>On average, what percent of ERCOT’s total megawatts come from natural gas each day? From wind?</a:t>
            </a:r>
          </a:p>
          <a:p>
            <a:pPr lvl="1"/>
            <a:r>
              <a:rPr lang="en-US" dirty="0"/>
              <a:t>Avg gas drops 7,407 MWh. Wind drops 2,535 MWh</a:t>
            </a:r>
          </a:p>
          <a:p>
            <a:endParaRPr lang="en-US" dirty="0"/>
          </a:p>
          <a:p>
            <a:r>
              <a:rPr lang="en-US" dirty="0"/>
              <a:t>What was the percent change from February 15 to February 16</a:t>
            </a:r>
            <a:r>
              <a:rPr lang="en-US" baseline="30000" dirty="0"/>
              <a:t>th</a:t>
            </a:r>
            <a:r>
              <a:rPr lang="en-US" dirty="0"/>
              <a:t> for each power source?</a:t>
            </a:r>
          </a:p>
          <a:p>
            <a:endParaRPr lang="en-US" dirty="0"/>
          </a:p>
        </p:txBody>
      </p:sp>
    </p:spTree>
    <p:extLst>
      <p:ext uri="{BB962C8B-B14F-4D97-AF65-F5344CB8AC3E}">
        <p14:creationId xmlns:p14="http://schemas.microsoft.com/office/powerpoint/2010/main" val="278718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2806" y="286603"/>
            <a:ext cx="10762874" cy="1450757"/>
          </a:xfrm>
        </p:spPr>
        <p:txBody>
          <a:bodyPr>
            <a:normAutofit/>
          </a:bodyPr>
          <a:lstStyle/>
          <a:p>
            <a:r>
              <a:rPr lang="en-US" dirty="0"/>
              <a:t>Research Question: V161178 vs. V161181</a:t>
            </a:r>
          </a:p>
        </p:txBody>
      </p:sp>
      <p:sp>
        <p:nvSpPr>
          <p:cNvPr id="3" name="Content Placeholder 2"/>
          <p:cNvSpPr>
            <a:spLocks noGrp="1"/>
          </p:cNvSpPr>
          <p:nvPr>
            <p:ph idx="1"/>
          </p:nvPr>
        </p:nvSpPr>
        <p:spPr>
          <a:xfrm>
            <a:off x="534473" y="1845734"/>
            <a:ext cx="11487955" cy="4580824"/>
          </a:xfrm>
        </p:spPr>
        <p:txBody>
          <a:bodyPr>
            <a:normAutofit/>
          </a:bodyPr>
          <a:lstStyle/>
          <a:p>
            <a:pPr marL="0" indent="0">
              <a:buNone/>
            </a:pPr>
            <a:r>
              <a:rPr lang="en-US" sz="2600" b="1" dirty="0"/>
              <a:t>Research Question:  Is there a difference in spending level preferences for defense spending and spending on social services?</a:t>
            </a:r>
          </a:p>
          <a:p>
            <a:pPr marL="0" indent="0">
              <a:buNone/>
            </a:pPr>
            <a:endParaRPr lang="en-US" sz="2400" dirty="0"/>
          </a:p>
          <a:p>
            <a:pPr marL="0" indent="0">
              <a:buNone/>
            </a:pPr>
            <a:r>
              <a:rPr lang="en-US" sz="2400" dirty="0"/>
              <a:t>V161178: 7pt scale spending on services self-placement</a:t>
            </a:r>
          </a:p>
          <a:p>
            <a:pPr marL="0" indent="0">
              <a:buNone/>
            </a:pPr>
            <a:r>
              <a:rPr lang="en-US" sz="2400" dirty="0"/>
              <a:t>Government should provide fewer services </a:t>
            </a:r>
            <a:r>
              <a:rPr lang="en-US" sz="2400" dirty="0">
                <a:sym typeface="Wingdings" panose="05000000000000000000" pitchFamily="2" charset="2"/>
              </a:rPr>
              <a:t> 7. Government should provide more service.</a:t>
            </a:r>
          </a:p>
          <a:p>
            <a:pPr marL="0" indent="0">
              <a:buNone/>
            </a:pPr>
            <a:endParaRPr lang="en-US" sz="2400" dirty="0">
              <a:sym typeface="Wingdings" panose="05000000000000000000" pitchFamily="2" charset="2"/>
            </a:endParaRPr>
          </a:p>
          <a:p>
            <a:pPr marL="0" indent="0">
              <a:buNone/>
            </a:pPr>
            <a:r>
              <a:rPr lang="en-US" sz="2400" dirty="0"/>
              <a:t>V161181: 7pt scale defense spending self-placement</a:t>
            </a:r>
          </a:p>
          <a:p>
            <a:pPr marL="0" indent="0">
              <a:buNone/>
            </a:pPr>
            <a:r>
              <a:rPr lang="en-US" sz="2400" dirty="0"/>
              <a:t>Government should decrease defense spending </a:t>
            </a:r>
            <a:r>
              <a:rPr lang="en-US" sz="2400" dirty="0">
                <a:sym typeface="Wingdings" panose="05000000000000000000" pitchFamily="2" charset="2"/>
              </a:rPr>
              <a:t> 7. Government should increase defense spending</a:t>
            </a:r>
            <a:endParaRPr lang="en-US" sz="2400" dirty="0"/>
          </a:p>
        </p:txBody>
      </p:sp>
    </p:spTree>
    <p:extLst>
      <p:ext uri="{BB962C8B-B14F-4D97-AF65-F5344CB8AC3E}">
        <p14:creationId xmlns:p14="http://schemas.microsoft.com/office/powerpoint/2010/main" val="9658602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43FB-F42C-4143-ACEA-1B7FCE9A6AD8}"/>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D67BBD0C-4430-494B-BD23-7A76B9821743}"/>
              </a:ext>
            </a:extLst>
          </p:cNvPr>
          <p:cNvPicPr>
            <a:picLocks noChangeAspect="1"/>
          </p:cNvPicPr>
          <p:nvPr/>
        </p:nvPicPr>
        <p:blipFill>
          <a:blip r:embed="rId3"/>
          <a:stretch>
            <a:fillRect/>
          </a:stretch>
        </p:blipFill>
        <p:spPr>
          <a:xfrm>
            <a:off x="0" y="57573"/>
            <a:ext cx="11835275" cy="2071175"/>
          </a:xfrm>
          <a:prstGeom prst="rect">
            <a:avLst/>
          </a:prstGeom>
        </p:spPr>
      </p:pic>
      <p:pic>
        <p:nvPicPr>
          <p:cNvPr id="9" name="Picture 8">
            <a:extLst>
              <a:ext uri="{FF2B5EF4-FFF2-40B4-BE49-F238E27FC236}">
                <a16:creationId xmlns:a16="http://schemas.microsoft.com/office/drawing/2014/main" id="{0C1A3408-06F0-4DBA-B16A-FE9244C342B2}"/>
              </a:ext>
            </a:extLst>
          </p:cNvPr>
          <p:cNvPicPr>
            <a:picLocks noChangeAspect="1"/>
          </p:cNvPicPr>
          <p:nvPr/>
        </p:nvPicPr>
        <p:blipFill>
          <a:blip r:embed="rId4"/>
          <a:stretch>
            <a:fillRect/>
          </a:stretch>
        </p:blipFill>
        <p:spPr>
          <a:xfrm>
            <a:off x="241662" y="2128748"/>
            <a:ext cx="6323481" cy="472925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FF33FDA-602A-40A4-98DC-8005C73060B4}"/>
                  </a:ext>
                </a:extLst>
              </p14:cNvPr>
              <p14:cNvContentPartPr/>
              <p14:nvPr/>
            </p14:nvContentPartPr>
            <p14:xfrm>
              <a:off x="15656835" y="7639836"/>
              <a:ext cx="28440" cy="16200"/>
            </p14:xfrm>
          </p:contentPart>
        </mc:Choice>
        <mc:Fallback xmlns="">
          <p:pic>
            <p:nvPicPr>
              <p:cNvPr id="10" name="Ink 9">
                <a:extLst>
                  <a:ext uri="{FF2B5EF4-FFF2-40B4-BE49-F238E27FC236}">
                    <a16:creationId xmlns:a16="http://schemas.microsoft.com/office/drawing/2014/main" id="{CFF33FDA-602A-40A4-98DC-8005C73060B4}"/>
                  </a:ext>
                </a:extLst>
              </p:cNvPr>
              <p:cNvPicPr/>
              <p:nvPr/>
            </p:nvPicPr>
            <p:blipFill>
              <a:blip r:embed="rId6"/>
              <a:stretch>
                <a:fillRect/>
              </a:stretch>
            </p:blipFill>
            <p:spPr>
              <a:xfrm>
                <a:off x="15647835" y="7631032"/>
                <a:ext cx="46080" cy="33457"/>
              </a:xfrm>
              <a:prstGeom prst="rect">
                <a:avLst/>
              </a:prstGeom>
            </p:spPr>
          </p:pic>
        </mc:Fallback>
      </mc:AlternateContent>
      <p:sp>
        <p:nvSpPr>
          <p:cNvPr id="5" name="Content Placeholder 4">
            <a:extLst>
              <a:ext uri="{FF2B5EF4-FFF2-40B4-BE49-F238E27FC236}">
                <a16:creationId xmlns:a16="http://schemas.microsoft.com/office/drawing/2014/main" id="{058AF8F4-62C1-4506-A191-7CA31EFBE8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8051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7838-0BC8-4488-BBFF-471F518893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D69B4-934C-47E4-83A9-7948CBDAA629}"/>
              </a:ext>
            </a:extLst>
          </p:cNvPr>
          <p:cNvSpPr>
            <a:spLocks noGrp="1"/>
          </p:cNvSpPr>
          <p:nvPr>
            <p:ph idx="1"/>
          </p:nvPr>
        </p:nvSpPr>
        <p:spPr/>
        <p:txBody>
          <a:bodyPr/>
          <a:lstStyle/>
          <a:p>
            <a:endParaRPr lang="en-US"/>
          </a:p>
        </p:txBody>
      </p:sp>
      <p:pic>
        <p:nvPicPr>
          <p:cNvPr id="1026" name="Picture 2" descr="May be a cartoon of text that says 'SAMPLING BIAS YES, I LOVE RESPONDING TO SURVEYS NO,I TOSS THEM iN THEBIN 99.8% 0.2% HMM... n WE RECEIVED 500 RESPONSES AND FOUND THAT PEOPLE LOVE RESPONDING TO SURVEYS&quot; sketchplanations'">
            <a:extLst>
              <a:ext uri="{FF2B5EF4-FFF2-40B4-BE49-F238E27FC236}">
                <a16:creationId xmlns:a16="http://schemas.microsoft.com/office/drawing/2014/main" id="{39E4E219-5F75-4E2F-B7EE-C52D6E74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286603"/>
            <a:ext cx="71913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848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Week 4 – Calculating Change</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20752770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B343-1851-4133-9B1C-13E4729E67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5E4B4-3063-4658-A03E-2B11303D8FFA}"/>
              </a:ext>
            </a:extLst>
          </p:cNvPr>
          <p:cNvSpPr>
            <a:spLocks noGrp="1"/>
          </p:cNvSpPr>
          <p:nvPr>
            <p:ph idx="1"/>
          </p:nvPr>
        </p:nvSpPr>
        <p:spPr/>
        <p:txBody>
          <a:bodyPr/>
          <a:lstStyle/>
          <a:p>
            <a:endParaRPr lang="en-US"/>
          </a:p>
        </p:txBody>
      </p:sp>
      <p:pic>
        <p:nvPicPr>
          <p:cNvPr id="3074" name="Picture 2" descr="Chart of Texas' power generation during the storm : texas">
            <a:extLst>
              <a:ext uri="{FF2B5EF4-FFF2-40B4-BE49-F238E27FC236}">
                <a16:creationId xmlns:a16="http://schemas.microsoft.com/office/drawing/2014/main" id="{ADFE224A-598A-4E66-9ED5-8A14BD23D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5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47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74FF-38C1-4EB9-BE01-8DA0D51E66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7B0B4-41D8-4611-8F1B-A7B355D16212}"/>
              </a:ext>
            </a:extLst>
          </p:cNvPr>
          <p:cNvSpPr>
            <a:spLocks noGrp="1"/>
          </p:cNvSpPr>
          <p:nvPr>
            <p:ph idx="1"/>
          </p:nvPr>
        </p:nvSpPr>
        <p:spPr/>
        <p:txBody>
          <a:bodyPr/>
          <a:lstStyle/>
          <a:p>
            <a:endParaRPr lang="en-US"/>
          </a:p>
        </p:txBody>
      </p:sp>
      <p:pic>
        <p:nvPicPr>
          <p:cNvPr id="2050" name="Picture 2" descr="Texas power outage: How different electricity sources fare in extreme  weather - Axios">
            <a:extLst>
              <a:ext uri="{FF2B5EF4-FFF2-40B4-BE49-F238E27FC236}">
                <a16:creationId xmlns:a16="http://schemas.microsoft.com/office/drawing/2014/main" id="{943000AC-D95E-4A34-A5E5-654983968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41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E3DE-12A7-4F85-BC2E-3E3E203050A2}"/>
              </a:ext>
            </a:extLst>
          </p:cNvPr>
          <p:cNvSpPr>
            <a:spLocks noGrp="1"/>
          </p:cNvSpPr>
          <p:nvPr>
            <p:ph type="title"/>
          </p:nvPr>
        </p:nvSpPr>
        <p:spPr/>
        <p:txBody>
          <a:bodyPr/>
          <a:lstStyle/>
          <a:p>
            <a:r>
              <a:rPr lang="en-US" dirty="0"/>
              <a:t>Cleaning Dates</a:t>
            </a:r>
          </a:p>
        </p:txBody>
      </p:sp>
      <p:sp>
        <p:nvSpPr>
          <p:cNvPr id="3" name="Content Placeholder 2">
            <a:extLst>
              <a:ext uri="{FF2B5EF4-FFF2-40B4-BE49-F238E27FC236}">
                <a16:creationId xmlns:a16="http://schemas.microsoft.com/office/drawing/2014/main" id="{5620039B-259D-4FBC-AF40-4B612B6709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45776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43E7-2E9A-47E8-A9C9-2CC4B52C17D9}"/>
              </a:ext>
            </a:extLst>
          </p:cNvPr>
          <p:cNvSpPr>
            <a:spLocks noGrp="1"/>
          </p:cNvSpPr>
          <p:nvPr>
            <p:ph type="title"/>
          </p:nvPr>
        </p:nvSpPr>
        <p:spPr/>
        <p:txBody>
          <a:bodyPr/>
          <a:lstStyle/>
          <a:p>
            <a:r>
              <a:rPr lang="en-US" dirty="0"/>
              <a:t>Calculating Change</a:t>
            </a:r>
          </a:p>
        </p:txBody>
      </p:sp>
      <p:sp>
        <p:nvSpPr>
          <p:cNvPr id="3" name="Content Placeholder 2">
            <a:extLst>
              <a:ext uri="{FF2B5EF4-FFF2-40B4-BE49-F238E27FC236}">
                <a16:creationId xmlns:a16="http://schemas.microsoft.com/office/drawing/2014/main" id="{05537907-22BD-4409-8C0C-AF4B83DD023F}"/>
              </a:ext>
            </a:extLst>
          </p:cNvPr>
          <p:cNvSpPr>
            <a:spLocks noGrp="1"/>
          </p:cNvSpPr>
          <p:nvPr>
            <p:ph idx="1"/>
          </p:nvPr>
        </p:nvSpPr>
        <p:spPr/>
        <p:txBody>
          <a:bodyPr>
            <a:normAutofit/>
          </a:bodyPr>
          <a:lstStyle/>
          <a:p>
            <a:endParaRPr lang="en-US" dirty="0"/>
          </a:p>
        </p:txBody>
      </p:sp>
      <p:pic>
        <p:nvPicPr>
          <p:cNvPr id="3074" name="Picture 2" descr="Percent Change (examples, solutions, videos, activities)">
            <a:extLst>
              <a:ext uri="{FF2B5EF4-FFF2-40B4-BE49-F238E27FC236}">
                <a16:creationId xmlns:a16="http://schemas.microsoft.com/office/drawing/2014/main" id="{E9AF86F9-23A8-41D3-A9D2-A41D3C45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457" y="2143125"/>
            <a:ext cx="54864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cent Change">
            <a:extLst>
              <a:ext uri="{FF2B5EF4-FFF2-40B4-BE49-F238E27FC236}">
                <a16:creationId xmlns:a16="http://schemas.microsoft.com/office/drawing/2014/main" id="{00E24052-C702-4C1C-9700-932D047D2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56" y="3834201"/>
            <a:ext cx="4187177" cy="214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9DA3-8BDA-4CE2-9B3F-42A6A28BE9A7}"/>
              </a:ext>
            </a:extLst>
          </p:cNvPr>
          <p:cNvSpPr>
            <a:spLocks noGrp="1"/>
          </p:cNvSpPr>
          <p:nvPr>
            <p:ph type="title"/>
          </p:nvPr>
        </p:nvSpPr>
        <p:spPr/>
        <p:txBody>
          <a:bodyPr/>
          <a:lstStyle/>
          <a:p>
            <a:r>
              <a:rPr lang="en-US" dirty="0"/>
              <a:t>Avoiding bad graphs</a:t>
            </a:r>
          </a:p>
        </p:txBody>
      </p:sp>
      <p:sp>
        <p:nvSpPr>
          <p:cNvPr id="3" name="Content Placeholder 2">
            <a:extLst>
              <a:ext uri="{FF2B5EF4-FFF2-40B4-BE49-F238E27FC236}">
                <a16:creationId xmlns:a16="http://schemas.microsoft.com/office/drawing/2014/main" id="{84FA820E-A94A-4ADD-A925-865FA2A91091}"/>
              </a:ext>
            </a:extLst>
          </p:cNvPr>
          <p:cNvSpPr>
            <a:spLocks noGrp="1"/>
          </p:cNvSpPr>
          <p:nvPr>
            <p:ph idx="1"/>
          </p:nvPr>
        </p:nvSpPr>
        <p:spPr/>
        <p:txBody>
          <a:bodyPr/>
          <a:lstStyle/>
          <a:p>
            <a:endParaRPr lang="en-US"/>
          </a:p>
        </p:txBody>
      </p:sp>
      <p:pic>
        <p:nvPicPr>
          <p:cNvPr id="4100" name="Picture 4" descr="Alberto Cairo says charts can lie in all sorts of ways. Here's how you can  tell. - The Washington Post">
            <a:extLst>
              <a:ext uri="{FF2B5EF4-FFF2-40B4-BE49-F238E27FC236}">
                <a16:creationId xmlns:a16="http://schemas.microsoft.com/office/drawing/2014/main" id="{57B1A4A0-199B-446F-8859-CC3A41320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1010"/>
            <a:ext cx="8338457" cy="3646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d infographics">
            <a:extLst>
              <a:ext uri="{FF2B5EF4-FFF2-40B4-BE49-F238E27FC236}">
                <a16:creationId xmlns:a16="http://schemas.microsoft.com/office/drawing/2014/main" id="{3C091619-6548-4032-9601-14D08551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09" y="62842"/>
            <a:ext cx="4713548" cy="580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35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8D60-97D8-42F8-BC06-DD2E29C6D34D}"/>
              </a:ext>
            </a:extLst>
          </p:cNvPr>
          <p:cNvSpPr>
            <a:spLocks noGrp="1"/>
          </p:cNvSpPr>
          <p:nvPr>
            <p:ph type="title"/>
          </p:nvPr>
        </p:nvSpPr>
        <p:spPr/>
        <p:txBody>
          <a:bodyPr/>
          <a:lstStyle/>
          <a:p>
            <a:r>
              <a:rPr lang="en-US" dirty="0"/>
              <a:t>Percentage vs. Percentage Points</a:t>
            </a:r>
          </a:p>
        </p:txBody>
      </p:sp>
      <p:sp>
        <p:nvSpPr>
          <p:cNvPr id="3" name="Content Placeholder 2">
            <a:extLst>
              <a:ext uri="{FF2B5EF4-FFF2-40B4-BE49-F238E27FC236}">
                <a16:creationId xmlns:a16="http://schemas.microsoft.com/office/drawing/2014/main" id="{D228A686-06B9-41AF-BA42-B4096BBD05AD}"/>
              </a:ext>
            </a:extLst>
          </p:cNvPr>
          <p:cNvSpPr>
            <a:spLocks noGrp="1"/>
          </p:cNvSpPr>
          <p:nvPr>
            <p:ph idx="1"/>
          </p:nvPr>
        </p:nvSpPr>
        <p:spPr/>
        <p:txBody>
          <a:bodyPr>
            <a:normAutofit lnSpcReduction="10000"/>
          </a:bodyPr>
          <a:lstStyle/>
          <a:p>
            <a:r>
              <a:rPr lang="en-US" dirty="0"/>
              <a:t>Percentage</a:t>
            </a:r>
          </a:p>
          <a:p>
            <a:pPr lvl="1"/>
            <a:r>
              <a:rPr lang="en-US" dirty="0"/>
              <a:t>A price decrease of 100% means the price has dropped to $0. A decrease of 200% means someone is now paying you the same amount you used to pay them.</a:t>
            </a:r>
          </a:p>
          <a:p>
            <a:pPr lvl="1"/>
            <a:r>
              <a:rPr lang="en-US" dirty="0"/>
              <a:t>Percentages have to be applied to the same baseline in order for them to be equivalent. </a:t>
            </a:r>
          </a:p>
          <a:p>
            <a:pPr lvl="2"/>
            <a:r>
              <a:rPr lang="en-US" dirty="0"/>
              <a:t>Cutting the salary of a position by 50% can not be restored by increasing it by 50%. </a:t>
            </a:r>
          </a:p>
          <a:p>
            <a:pPr lvl="3"/>
            <a:r>
              <a:rPr lang="en-US" dirty="0"/>
              <a:t>A 50% decrease of $1000 = $500. </a:t>
            </a:r>
          </a:p>
          <a:p>
            <a:pPr lvl="3"/>
            <a:r>
              <a:rPr lang="en-US" dirty="0"/>
              <a:t>A 50% increase of the $500 is only $750.</a:t>
            </a:r>
          </a:p>
          <a:p>
            <a:endParaRPr lang="en-US" dirty="0"/>
          </a:p>
          <a:p>
            <a:r>
              <a:rPr lang="en-US" dirty="0"/>
              <a:t>Percentage Points</a:t>
            </a:r>
          </a:p>
          <a:p>
            <a:pPr lvl="2"/>
            <a:r>
              <a:rPr lang="en-US" dirty="0"/>
              <a:t> If interest rises from 3% to 4%, it has increased 1 percentage point, OR 33% (1 percentage point is 1/3 of the original baseline of 3 percent)</a:t>
            </a:r>
          </a:p>
          <a:p>
            <a:pPr lvl="2"/>
            <a:r>
              <a:rPr lang="en-US" dirty="0"/>
              <a:t>If interest falls from 4% to 3%, it has decreased by 1 percentage point,  OR 25% (1 percentage point is 1/4 of the baseline of 4.</a:t>
            </a:r>
          </a:p>
          <a:p>
            <a:r>
              <a:rPr lang="en-US" dirty="0"/>
              <a:t>Be careful when reading about or using these terms to describe something!</a:t>
            </a:r>
          </a:p>
          <a:p>
            <a:endParaRPr lang="en-US" dirty="0"/>
          </a:p>
        </p:txBody>
      </p:sp>
    </p:spTree>
    <p:extLst>
      <p:ext uri="{BB962C8B-B14F-4D97-AF65-F5344CB8AC3E}">
        <p14:creationId xmlns:p14="http://schemas.microsoft.com/office/powerpoint/2010/main" val="3100016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6788-D900-4271-AD02-8AED037BBE80}"/>
              </a:ext>
            </a:extLst>
          </p:cNvPr>
          <p:cNvSpPr>
            <a:spLocks noGrp="1"/>
          </p:cNvSpPr>
          <p:nvPr>
            <p:ph type="title"/>
          </p:nvPr>
        </p:nvSpPr>
        <p:spPr/>
        <p:txBody>
          <a:bodyPr/>
          <a:lstStyle/>
          <a:p>
            <a:r>
              <a:rPr lang="en-US" dirty="0"/>
              <a:t>Percentages</a:t>
            </a:r>
          </a:p>
        </p:txBody>
      </p:sp>
      <p:sp>
        <p:nvSpPr>
          <p:cNvPr id="3" name="Content Placeholder 2">
            <a:extLst>
              <a:ext uri="{FF2B5EF4-FFF2-40B4-BE49-F238E27FC236}">
                <a16:creationId xmlns:a16="http://schemas.microsoft.com/office/drawing/2014/main" id="{FF0305E5-657B-494C-AB3E-3D616F0E8A3E}"/>
              </a:ext>
            </a:extLst>
          </p:cNvPr>
          <p:cNvSpPr>
            <a:spLocks noGrp="1"/>
          </p:cNvSpPr>
          <p:nvPr>
            <p:ph idx="1"/>
          </p:nvPr>
        </p:nvSpPr>
        <p:spPr/>
        <p:txBody>
          <a:bodyPr/>
          <a:lstStyle/>
          <a:p>
            <a:r>
              <a:rPr lang="en-US" dirty="0"/>
              <a:t>What percentage of a school districts budget is spent on salaries, maintenance, instructional materials, etc.?</a:t>
            </a:r>
          </a:p>
          <a:p>
            <a:r>
              <a:rPr lang="en-US" dirty="0"/>
              <a:t>What percentage of instructional spending goes towards different subjects(band, science, sports, etc.)?</a:t>
            </a:r>
          </a:p>
          <a:p>
            <a:endParaRPr lang="en-US" dirty="0"/>
          </a:p>
          <a:p>
            <a:r>
              <a:rPr lang="en-US" dirty="0"/>
              <a:t>Percent of GDP spent on health care</a:t>
            </a:r>
          </a:p>
          <a:p>
            <a:r>
              <a:rPr lang="en-US" dirty="0"/>
              <a:t>Percent of a city budget spent on policing</a:t>
            </a:r>
          </a:p>
          <a:p>
            <a:pPr lvl="1"/>
            <a:r>
              <a:rPr lang="en-US" dirty="0"/>
              <a:t>Two vastly different cities may have very different budget structures and revenue sources. It may be more meaningful to compare the amount spent on policing per citizen.</a:t>
            </a:r>
          </a:p>
        </p:txBody>
      </p:sp>
    </p:spTree>
    <p:extLst>
      <p:ext uri="{BB962C8B-B14F-4D97-AF65-F5344CB8AC3E}">
        <p14:creationId xmlns:p14="http://schemas.microsoft.com/office/powerpoint/2010/main" val="31292574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D7B-A8BC-4E57-95EC-04B22270BB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A7CEB5-0D57-4F9F-8D48-81432EE25025}"/>
              </a:ext>
            </a:extLst>
          </p:cNvPr>
          <p:cNvSpPr>
            <a:spLocks noGrp="1"/>
          </p:cNvSpPr>
          <p:nvPr>
            <p:ph idx="1"/>
          </p:nvPr>
        </p:nvSpPr>
        <p:spPr/>
        <p:txBody>
          <a:bodyPr/>
          <a:lstStyle/>
          <a:p>
            <a:r>
              <a:rPr lang="en-US" dirty="0"/>
              <a:t>Sales tax increases from 4% to 6%.</a:t>
            </a:r>
          </a:p>
          <a:p>
            <a:pPr lvl="1"/>
            <a:r>
              <a:rPr lang="en-US" dirty="0"/>
              <a:t>Increases by 2 percentage points</a:t>
            </a:r>
          </a:p>
          <a:p>
            <a:pPr lvl="1"/>
            <a:r>
              <a:rPr lang="en-US" dirty="0"/>
              <a:t>It also increased by 50% (increased 2 / baseline 4)</a:t>
            </a:r>
          </a:p>
          <a:p>
            <a:pPr lvl="1"/>
            <a:endParaRPr lang="en-US" dirty="0"/>
          </a:p>
          <a:p>
            <a:pPr lvl="1"/>
            <a:endParaRPr lang="en-US" dirty="0"/>
          </a:p>
          <a:p>
            <a:pPr marL="201168" lvl="1" indent="0">
              <a:buNone/>
            </a:pPr>
            <a:r>
              <a:rPr lang="en-US" dirty="0"/>
              <a:t>To make it sound small, call it a 2 percentage point increase.</a:t>
            </a:r>
          </a:p>
          <a:p>
            <a:pPr marL="201168" lvl="1" indent="0">
              <a:buNone/>
            </a:pPr>
            <a:r>
              <a:rPr lang="en-US" dirty="0"/>
              <a:t>To make it sound large, people may say that the sales tax increased 50%</a:t>
            </a:r>
          </a:p>
        </p:txBody>
      </p:sp>
    </p:spTree>
    <p:extLst>
      <p:ext uri="{BB962C8B-B14F-4D97-AF65-F5344CB8AC3E}">
        <p14:creationId xmlns:p14="http://schemas.microsoft.com/office/powerpoint/2010/main" val="1013879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880-D6E7-46EA-A1D3-20FB3879189F}"/>
              </a:ext>
            </a:extLst>
          </p:cNvPr>
          <p:cNvSpPr>
            <a:spLocks noGrp="1"/>
          </p:cNvSpPr>
          <p:nvPr>
            <p:ph type="title"/>
          </p:nvPr>
        </p:nvSpPr>
        <p:spPr/>
        <p:txBody>
          <a:bodyPr/>
          <a:lstStyle/>
          <a:p>
            <a:r>
              <a:rPr lang="en-US" dirty="0"/>
              <a:t>Meaningful Comparisons</a:t>
            </a:r>
          </a:p>
        </p:txBody>
      </p:sp>
      <p:sp>
        <p:nvSpPr>
          <p:cNvPr id="3" name="Content Placeholder 2">
            <a:extLst>
              <a:ext uri="{FF2B5EF4-FFF2-40B4-BE49-F238E27FC236}">
                <a16:creationId xmlns:a16="http://schemas.microsoft.com/office/drawing/2014/main" id="{DF9BBA82-3596-444D-8D31-C0301410329B}"/>
              </a:ext>
            </a:extLst>
          </p:cNvPr>
          <p:cNvSpPr>
            <a:spLocks noGrp="1"/>
          </p:cNvSpPr>
          <p:nvPr>
            <p:ph idx="1"/>
          </p:nvPr>
        </p:nvSpPr>
        <p:spPr>
          <a:xfrm>
            <a:off x="1097280" y="1845733"/>
            <a:ext cx="10058400" cy="4353113"/>
          </a:xfrm>
        </p:spPr>
        <p:txBody>
          <a:bodyPr>
            <a:normAutofit fontScale="92500" lnSpcReduction="20000"/>
          </a:bodyPr>
          <a:lstStyle/>
          <a:p>
            <a:r>
              <a:rPr lang="en-US" dirty="0"/>
              <a:t>Breitbart headline – proclaimed that 2,139 of the DREAM Act recipients had been convicted or accused of crimes against Americans.</a:t>
            </a:r>
          </a:p>
          <a:p>
            <a:pPr marL="0" indent="0">
              <a:buNone/>
            </a:pPr>
            <a:r>
              <a:rPr lang="en-US" dirty="0"/>
              <a:t>In comparison….</a:t>
            </a:r>
          </a:p>
          <a:p>
            <a:r>
              <a:rPr lang="en-US" dirty="0"/>
              <a:t>~700,000 people held DACA status concurrently (at the same time) and so far, nearly 800,000 people have been granted DACA status at some point in time.  </a:t>
            </a:r>
          </a:p>
          <a:p>
            <a:r>
              <a:rPr lang="en-US" dirty="0"/>
              <a:t>0.3 percent of all DACA recipients have been accused of crimes (1 in 300)</a:t>
            </a:r>
          </a:p>
          <a:p>
            <a:r>
              <a:rPr lang="en-US" dirty="0"/>
              <a:t>US citizens have twice as high of a chance of being arrested (0.75 percent) as DACA recipients are to have been accused of a crime. </a:t>
            </a:r>
          </a:p>
          <a:p>
            <a:r>
              <a:rPr lang="en-US" dirty="0"/>
              <a:t>About 8.6% of all American citizens have been convicted of a felony at some point in their lives.</a:t>
            </a:r>
          </a:p>
          <a:p>
            <a:r>
              <a:rPr lang="en-US" dirty="0"/>
              <a:t>However, DACA recipients are younger and have had less time to commit crimes compared to all Americans. BUT 30% of Americans have been arrested for something other than traffic violations by age 23. </a:t>
            </a:r>
          </a:p>
          <a:p>
            <a:r>
              <a:rPr lang="en-US" dirty="0"/>
              <a:t>So even if Breitbart’s headline was correct, without context they are not meaningful or honest</a:t>
            </a:r>
          </a:p>
        </p:txBody>
      </p:sp>
    </p:spTree>
    <p:extLst>
      <p:ext uri="{BB962C8B-B14F-4D97-AF65-F5344CB8AC3E}">
        <p14:creationId xmlns:p14="http://schemas.microsoft.com/office/powerpoint/2010/main" val="4277482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A67B-6BE1-4DE4-8869-0B10316BE72A}"/>
              </a:ext>
            </a:extLst>
          </p:cNvPr>
          <p:cNvSpPr>
            <a:spLocks noGrp="1"/>
          </p:cNvSpPr>
          <p:nvPr>
            <p:ph type="title"/>
          </p:nvPr>
        </p:nvSpPr>
        <p:spPr/>
        <p:txBody>
          <a:bodyPr/>
          <a:lstStyle/>
          <a:p>
            <a:r>
              <a:rPr lang="en-US" dirty="0"/>
              <a:t>Relative Risk</a:t>
            </a:r>
          </a:p>
        </p:txBody>
      </p:sp>
      <p:sp>
        <p:nvSpPr>
          <p:cNvPr id="3" name="Content Placeholder 2">
            <a:extLst>
              <a:ext uri="{FF2B5EF4-FFF2-40B4-BE49-F238E27FC236}">
                <a16:creationId xmlns:a16="http://schemas.microsoft.com/office/drawing/2014/main" id="{B57BAA4D-88B3-4FC1-A0D0-DF615342BAE1}"/>
              </a:ext>
            </a:extLst>
          </p:cNvPr>
          <p:cNvSpPr>
            <a:spLocks noGrp="1"/>
          </p:cNvSpPr>
          <p:nvPr>
            <p:ph idx="1"/>
          </p:nvPr>
        </p:nvSpPr>
        <p:spPr/>
        <p:txBody>
          <a:bodyPr>
            <a:normAutofit fontScale="92500" lnSpcReduction="20000"/>
          </a:bodyPr>
          <a:lstStyle/>
          <a:p>
            <a:r>
              <a:rPr lang="en-US" dirty="0"/>
              <a:t>If it’s a bad flu year (when the vaccine doesn’t match the annual flu variety), the flu rate is around be 4% for unvaccinated and 1% for vaccinated people.</a:t>
            </a:r>
          </a:p>
          <a:p>
            <a:endParaRPr lang="en-US" dirty="0"/>
          </a:p>
          <a:p>
            <a:r>
              <a:rPr lang="en-US" dirty="0"/>
              <a:t>During a good flu year, when the vaccine works the most effectively against the flu, 2% of unvaccinated people get sick and 1% of vaccinated people catch the flu. </a:t>
            </a:r>
          </a:p>
          <a:p>
            <a:endParaRPr lang="en-US" dirty="0"/>
          </a:p>
          <a:p>
            <a:r>
              <a:rPr lang="en-US" dirty="0"/>
              <a:t>A person online was questioning the importance of the influence vaccine because when they are mismatched, only 1 in 100 people benefited from the vaccine effort. It only reduces </a:t>
            </a:r>
            <a:r>
              <a:rPr lang="en-US" dirty="0" err="1"/>
              <a:t>influenze</a:t>
            </a:r>
            <a:r>
              <a:rPr lang="en-US" dirty="0"/>
              <a:t> cases by 1  less person per 100 people.  </a:t>
            </a:r>
          </a:p>
          <a:p>
            <a:endParaRPr lang="en-US" dirty="0"/>
          </a:p>
          <a:p>
            <a:r>
              <a:rPr lang="en-US" dirty="0"/>
              <a:t>If we think the flu vaccine is helping only 1 in 100 people, is it worth it? Well compared to 2% of people getting the flu if they are unvaccinated, 50%  of the number of people will have the flu. </a:t>
            </a:r>
          </a:p>
          <a:p>
            <a:r>
              <a:rPr lang="en-US" dirty="0"/>
              <a:t>A 1 percentage point decrease = a 50 percent decrease in the number of flu cases </a:t>
            </a:r>
          </a:p>
        </p:txBody>
      </p:sp>
    </p:spTree>
    <p:extLst>
      <p:ext uri="{BB962C8B-B14F-4D97-AF65-F5344CB8AC3E}">
        <p14:creationId xmlns:p14="http://schemas.microsoft.com/office/powerpoint/2010/main" val="5679329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6DDB-7F40-4243-A72D-AD90932785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39A159-19A9-4BF5-AB43-2880904D0AA3}"/>
              </a:ext>
            </a:extLst>
          </p:cNvPr>
          <p:cNvSpPr>
            <a:spLocks noGrp="1"/>
          </p:cNvSpPr>
          <p:nvPr>
            <p:ph idx="1"/>
          </p:nvPr>
        </p:nvSpPr>
        <p:spPr/>
        <p:txBody>
          <a:bodyPr>
            <a:normAutofit fontScale="92500" lnSpcReduction="20000"/>
          </a:bodyPr>
          <a:lstStyle/>
          <a:p>
            <a:r>
              <a:rPr lang="en-US" dirty="0"/>
              <a:t>The use of seatbelts drops the annual risk of injury from “only” 2% to 1%. This also decreases them by half. </a:t>
            </a:r>
          </a:p>
          <a:p>
            <a:endParaRPr lang="en-US" dirty="0"/>
          </a:p>
          <a:p>
            <a:r>
              <a:rPr lang="en-US" dirty="0"/>
              <a:t>2000: 12.9% of the US population was Black but 41.3% of the inmates in US jails were Black.</a:t>
            </a:r>
          </a:p>
          <a:p>
            <a:r>
              <a:rPr lang="en-US" dirty="0"/>
              <a:t>2005: 38.9% of all inmates were black.</a:t>
            </a:r>
          </a:p>
          <a:p>
            <a:endParaRPr lang="en-US" dirty="0"/>
          </a:p>
          <a:p>
            <a:r>
              <a:rPr lang="en-US" dirty="0"/>
              <a:t>At first glance, this seems like progress, but unfortunately the number of Black individuals in US jails increased by more than 13%. </a:t>
            </a:r>
          </a:p>
          <a:p>
            <a:r>
              <a:rPr lang="en-US" dirty="0"/>
              <a:t>The number of whites in US jails increased by 27%. This shifted the overall percentages of inmate demographics. </a:t>
            </a:r>
          </a:p>
          <a:p>
            <a:r>
              <a:rPr lang="en-US" dirty="0"/>
              <a:t>In 2005, the raw number of people in jail increased, but the proportion of inmates who are Black decreased slightly compared to what it was in 2000 (there are still an extremely disproportionate number of Black individuals in jail).</a:t>
            </a:r>
          </a:p>
        </p:txBody>
      </p:sp>
    </p:spTree>
    <p:extLst>
      <p:ext uri="{BB962C8B-B14F-4D97-AF65-F5344CB8AC3E}">
        <p14:creationId xmlns:p14="http://schemas.microsoft.com/office/powerpoint/2010/main" val="38746311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84D-7660-493E-8749-5DB9C8A0AD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E1850D-E666-4648-BEF8-F2C3EF9D8E38}"/>
              </a:ext>
            </a:extLst>
          </p:cNvPr>
          <p:cNvSpPr>
            <a:spLocks noGrp="1"/>
          </p:cNvSpPr>
          <p:nvPr>
            <p:ph idx="1"/>
          </p:nvPr>
        </p:nvSpPr>
        <p:spPr/>
        <p:txBody>
          <a:bodyPr/>
          <a:lstStyle/>
          <a:p>
            <a:r>
              <a:rPr lang="en-US" dirty="0"/>
              <a:t>Scott Walker claimed in June 2011 that 50% of the nation’s job growth had occurred in Wisconsin. </a:t>
            </a:r>
          </a:p>
          <a:p>
            <a:endParaRPr lang="en-US" dirty="0"/>
          </a:p>
          <a:p>
            <a:r>
              <a:rPr lang="en-US" dirty="0"/>
              <a:t>But…. Many US states lost jobs overall, while others gained, which almost balanced out. There was a net increase of only 18,000 jobs in the entire United States. Wisconsin had a net growth of 9,500 jobs that year, so he claimed that Wisconsin job growth was over half of the size of the country’s net growth.</a:t>
            </a:r>
          </a:p>
          <a:p>
            <a:endParaRPr lang="en-US" dirty="0"/>
          </a:p>
          <a:p>
            <a:r>
              <a:rPr lang="en-US" dirty="0"/>
              <a:t>Despite his claim, only a small fraction of the total jobs created in the country were created in Wisconsin.</a:t>
            </a:r>
          </a:p>
        </p:txBody>
      </p:sp>
    </p:spTree>
    <p:extLst>
      <p:ext uri="{BB962C8B-B14F-4D97-AF65-F5344CB8AC3E}">
        <p14:creationId xmlns:p14="http://schemas.microsoft.com/office/powerpoint/2010/main" val="23296948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Lab</a:t>
            </a:r>
            <a:br>
              <a:rPr lang="en-US" sz="8000" dirty="0"/>
            </a:br>
            <a:endParaRPr lang="en-US" dirty="0"/>
          </a:p>
        </p:txBody>
      </p:sp>
      <p:sp>
        <p:nvSpPr>
          <p:cNvPr id="3" name="Subtitle 2"/>
          <p:cNvSpPr>
            <a:spLocks noGrp="1"/>
          </p:cNvSpPr>
          <p:nvPr>
            <p:ph type="subTitle" idx="1"/>
          </p:nvPr>
        </p:nvSpPr>
        <p:spPr/>
        <p:txBody>
          <a:bodyPr>
            <a:normAutofit/>
          </a:bodyPr>
          <a:lstStyle/>
          <a:p>
            <a:endParaRPr lang="en-US" sz="6000" dirty="0"/>
          </a:p>
        </p:txBody>
      </p:sp>
    </p:spTree>
    <p:extLst>
      <p:ext uri="{BB962C8B-B14F-4D97-AF65-F5344CB8AC3E}">
        <p14:creationId xmlns:p14="http://schemas.microsoft.com/office/powerpoint/2010/main" val="3565947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32A2-B00C-433D-9EE3-7B23D779B1C2}"/>
              </a:ext>
            </a:extLst>
          </p:cNvPr>
          <p:cNvSpPr>
            <a:spLocks noGrp="1"/>
          </p:cNvSpPr>
          <p:nvPr>
            <p:ph type="title"/>
          </p:nvPr>
        </p:nvSpPr>
        <p:spPr/>
        <p:txBody>
          <a:bodyPr/>
          <a:lstStyle/>
          <a:p>
            <a:r>
              <a:rPr lang="en-US" dirty="0"/>
              <a:t>Wednesday Lab</a:t>
            </a:r>
          </a:p>
        </p:txBody>
      </p:sp>
      <p:sp>
        <p:nvSpPr>
          <p:cNvPr id="3" name="Content Placeholder 2">
            <a:extLst>
              <a:ext uri="{FF2B5EF4-FFF2-40B4-BE49-F238E27FC236}">
                <a16:creationId xmlns:a16="http://schemas.microsoft.com/office/drawing/2014/main" id="{348F72F2-70FC-402B-A900-665DBED1D09E}"/>
              </a:ext>
            </a:extLst>
          </p:cNvPr>
          <p:cNvSpPr>
            <a:spLocks noGrp="1"/>
          </p:cNvSpPr>
          <p:nvPr>
            <p:ph idx="1"/>
          </p:nvPr>
        </p:nvSpPr>
        <p:spPr/>
        <p:txBody>
          <a:bodyPr/>
          <a:lstStyle/>
          <a:p>
            <a:r>
              <a:rPr lang="en-US" dirty="0"/>
              <a:t>Data: </a:t>
            </a:r>
            <a:r>
              <a:rPr lang="en-US" dirty="0">
                <a:hlinkClick r:id="rId2"/>
              </a:rPr>
              <a:t>World Inequality Database</a:t>
            </a:r>
            <a:endParaRPr lang="en-US" dirty="0"/>
          </a:p>
          <a:p>
            <a:endParaRPr lang="en-US" dirty="0"/>
          </a:p>
          <a:p>
            <a:r>
              <a:rPr lang="en-US" b="1" dirty="0"/>
              <a:t>Cleaning List:</a:t>
            </a:r>
          </a:p>
          <a:p>
            <a:r>
              <a:rPr lang="en-US" dirty="0"/>
              <a:t>Delimited file -&gt; Excel table</a:t>
            </a:r>
          </a:p>
          <a:p>
            <a:r>
              <a:rPr lang="en-US" dirty="0"/>
              <a:t>Reformat Text -&gt; Numbers</a:t>
            </a:r>
          </a:p>
        </p:txBody>
      </p:sp>
    </p:spTree>
    <p:extLst>
      <p:ext uri="{BB962C8B-B14F-4D97-AF65-F5344CB8AC3E}">
        <p14:creationId xmlns:p14="http://schemas.microsoft.com/office/powerpoint/2010/main" val="39927086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5053-5859-4C13-8B6E-D9846C94D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4FD0F5-73E8-42CD-8981-772CE95329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933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5991&quot;&gt;&lt;object type=&quot;3&quot; unique_id=&quot;25992&quot;&gt;&lt;property id=&quot;20148&quot; value=&quot;5&quot;/&gt;&lt;property id=&quot;20300&quot; value=&quot;Slide 1 - &amp;quot;PA402: Week 1 Lab Introduction to R&amp;quot;&quot;/&gt;&lt;property id=&quot;20307&quot; value=&quot;256&quot;/&gt;&lt;/object&gt;&lt;object type=&quot;3&quot; unique_id=&quot;25993&quot;&gt;&lt;property id=&quot;20148&quot; value=&quot;5&quot;/&gt;&lt;property id=&quot;20300&quot; value=&quot;Slide 2 - &amp;quot;Installing R and RStudio&amp;quot;&quot;/&gt;&lt;property id=&quot;20307&quot; value=&quot;257&quot;/&gt;&lt;/object&gt;&lt;object type=&quot;3&quot; unique_id=&quot;25998&quot;&gt;&lt;property id=&quot;20148&quot; value=&quot;5&quot;/&gt;&lt;property id=&quot;20300&quot; value=&quot;Slide 22 - &amp;quot;Game Plan: Manipulating Data in R&amp;quot;&quot;/&gt;&lt;property id=&quot;20307&quot; value=&quot;262&quot;/&gt;&lt;/object&gt;&lt;object type=&quot;3&quot; unique_id=&quot;25999&quot;&gt;&lt;property id=&quot;20148&quot; value=&quot;5&quot;/&gt;&lt;property id=&quot;20300&quot; value=&quot;Slide 24 - &amp;quot;Defining Missing Values = NA in R&amp;quot;&quot;/&gt;&lt;property id=&quot;20307&quot; value=&quot;263&quot;/&gt;&lt;/object&gt;&lt;object type=&quot;3&quot; unique_id=&quot;26000&quot;&gt;&lt;property id=&quot;20148&quot; value=&quot;5&quot;/&gt;&lt;property id=&quot;20300&quot; value=&quot;Slide 25 - &amp;quot;Example from a codebook:&amp;quot;&quot;/&gt;&lt;property id=&quot;20307&quot; value=&quot;264&quot;/&gt;&lt;/object&gt;&lt;object type=&quot;3&quot; unique_id=&quot;26001&quot;&gt;&lt;property id=&quot;20148&quot; value=&quot;5&quot;/&gt;&lt;property id=&quot;20300&quot; value=&quot;Slide 26 - &amp;quot;Which responses are coded as missing for V161115?&amp;quot;&quot;/&gt;&lt;property id=&quot;20307&quot; value=&quot;265&quot;/&gt;&lt;/object&gt;&lt;object type=&quot;3&quot; unique_id=&quot;26004&quot;&gt;&lt;property id=&quot;20148&quot; value=&quot;5&quot;/&gt;&lt;property id=&quot;20300&quot; value=&quot;Slide 29 - &amp;quot;Fixing V161115 &amp;amp; The Dataset &amp;quot;&quot;/&gt;&lt;property id=&quot;20307&quot; value=&quot;268&quot;/&gt;&lt;/object&gt;&lt;object type=&quot;3&quot; unique_id=&quot;26039&quot;&gt;&lt;property id=&quot;20148&quot; value=&quot;5&quot;/&gt;&lt;property id=&quot;20300&quot; value=&quot;Slide 19 - &amp;quot;Remainder of lab time:&amp;quot;&quot;/&gt;&lt;property id=&quot;20307&quot; value=&quot;303&quot;/&gt;&lt;/object&gt;&lt;object type=&quot;3&quot; unique_id=&quot;42716&quot;&gt;&lt;property id=&quot;20148&quot; value=&quot;5&quot;/&gt;&lt;property id=&quot;20300&quot; value=&quot;Slide 4&quot;/&gt;&lt;property id=&quot;20307&quot; value=&quot;324&quot;/&gt;&lt;/object&gt;&lt;object type=&quot;3&quot; unique_id=&quot;42717&quot;&gt;&lt;property id=&quot;20148&quot; value=&quot;5&quot;/&gt;&lt;property id=&quot;20300&quot; value=&quot;Slide 5&quot;/&gt;&lt;property id=&quot;20307&quot; value=&quot;314&quot;/&gt;&lt;/object&gt;&lt;object type=&quot;3&quot; unique_id=&quot;42718&quot;&gt;&lt;property id=&quot;20148&quot; value=&quot;5&quot;/&gt;&lt;property id=&quot;20300&quot; value=&quot;Slide 6 - &amp;quot;Types of Objects: Vectors, Matrices, and Data Frames&amp;quot;&quot;/&gt;&lt;property id=&quot;20307&quot; value=&quot;322&quot;/&gt;&lt;/object&gt;&lt;object type=&quot;3&quot; unique_id=&quot;42719&quot;&gt;&lt;property id=&quot;20148&quot; value=&quot;5&quot;/&gt;&lt;property id=&quot;20300&quot; value=&quot;Slide 7 - &amp;quot;Types of Data &amp;amp; Levels of Measurement&amp;quot;&quot;/&gt;&lt;property id=&quot;20307&quot; value=&quot;325&quot;/&gt;&lt;/object&gt;&lt;object type=&quot;3&quot; unique_id=&quot;42720&quot;&gt;&lt;property id=&quot;20148&quot; value=&quot;5&quot;/&gt;&lt;property id=&quot;20300&quot; value=&quot;Slide 8 - &amp;quot;Levels of Measurement: Interval vs. Ratio&amp;quot;&quot;/&gt;&lt;property id=&quot;20307&quot; value=&quot;487&quot;/&gt;&lt;/object&gt;&lt;object type=&quot;3&quot; unique_id=&quot;42721&quot;&gt;&lt;property id=&quot;20148&quot; value=&quot;5&quot;/&gt;&lt;property id=&quot;20300&quot; value=&quot;Slide 9&quot;/&gt;&lt;property id=&quot;20307&quot; value=&quot;326&quot;/&gt;&lt;/object&gt;&lt;object type=&quot;3&quot; unique_id=&quot;42722&quot;&gt;&lt;property id=&quot;20148&quot; value=&quot;5&quot;/&gt;&lt;property id=&quot;20300&quot; value=&quot;Slide 10 - &amp;quot;Factors, Levels, Values, and Labels&amp;quot;&quot;/&gt;&lt;property id=&quot;20307&quot; value=&quot;319&quot;/&gt;&lt;/object&gt;&lt;object type=&quot;3&quot; unique_id=&quot;42723&quot;&gt;&lt;property id=&quot;20148&quot; value=&quot;5&quot;/&gt;&lt;property id=&quot;20300&quot; value=&quot;Slide 11 - &amp;quot;Making RStudio Work: Install Packages, Set Workspace, Read Stata data&amp;quot;&quot;/&gt;&lt;property id=&quot;20307&quot; value=&quot;321&quot;/&gt;&lt;/object&gt;&lt;object type=&quot;3&quot; unique_id=&quot;42724&quot;&gt;&lt;property id=&quot;20148&quot; value=&quot;5&quot;/&gt;&lt;property id=&quot;20300&quot; value=&quot;Slide 14 - &amp;quot;You can also use menus to important data files:&amp;quot;&quot;/&gt;&lt;property id=&quot;20307&quot; value=&quot;305&quot;/&gt;&lt;/object&gt;&lt;object type=&quot;3&quot; unique_id=&quot;42726&quot;&gt;&lt;property id=&quot;20148&quot; value=&quot;5&quot;/&gt;&lt;property id=&quot;20300&quot; value=&quot;Slide 16 - &amp;quot;Look at a Variable: V161115&amp;quot;&quot;/&gt;&lt;property id=&quot;20307&quot; value=&quot;484&quot;/&gt;&lt;/object&gt;&lt;object type=&quot;3&quot; unique_id=&quot;42727&quot;&gt;&lt;property id=&quot;20148&quot; value=&quot;5&quot;/&gt;&lt;property id=&quot;20300&quot; value=&quot;Slide 17 - &amp;quot;Attributes: V161115&amp;quot;&quot;/&gt;&lt;property id=&quot;20307&quot; value=&quot;485&quot;/&gt;&lt;/object&gt;&lt;object type=&quot;3&quot; unique_id=&quot;42728&quot;&gt;&lt;property id=&quot;20148&quot; value=&quot;5&quot;/&gt;&lt;property id=&quot;20300&quot; value=&quot;Slide 18 - &amp;quot;Attributes: V161115&amp;quot;&quot;/&gt;&lt;property id=&quot;20307&quot; value=&quot;486&quot;/&gt;&lt;/object&gt;&lt;object type=&quot;3&quot; unique_id=&quot;42729&quot;&gt;&lt;property id=&quot;20148&quot; value=&quot;5&quot;/&gt;&lt;property id=&quot;20300&quot; value=&quot;Slide 21 - &amp;quot;Week 2 Lab: Manipulating and Recoding Variables&amp;quot;&quot;/&gt;&lt;property id=&quot;20307&quot; value=&quot;329&quot;/&gt;&lt;/object&gt;&lt;object type=&quot;3&quot; unique_id=&quot;42730&quot;&gt;&lt;property id=&quot;20148&quot; value=&quot;5&quot;/&gt;&lt;property id=&quot;20300&quot; value=&quot;Slide 34 - &amp;quot;Create a Smaller Dataset: Subset Data&amp;quot;&quot;/&gt;&lt;property id=&quot;20307&quot; value=&quot;508&quot;/&gt;&lt;/object&gt;&lt;object type=&quot;3&quot; unique_id=&quot;42731&quot;&gt;&lt;property id=&quot;20148&quot; value=&quot;5&quot;/&gt;&lt;property id=&quot;20300&quot; value=&quot;Slide 23 - &amp;quot;Attributes: V161115&amp;quot;&quot;/&gt;&lt;property id=&quot;20307&quot; value=&quot;488&quot;/&gt;&lt;/object&gt;&lt;object type=&quot;3&quot; unique_id=&quot;42732&quot;&gt;&lt;property id=&quot;20148&quot; value=&quot;5&quot;/&gt;&lt;property id=&quot;20300&quot; value=&quot;Slide 27 - &amp;quot;Reverse Coding and Change Scale&amp;quot;&quot;/&gt;&lt;property id=&quot;20307&quot; value=&quot;318&quot;/&gt;&lt;/object&gt;&lt;object type=&quot;3&quot; unique_id=&quot;42733&quot;&gt;&lt;property id=&quot;20148&quot; value=&quot;5&quot;/&gt;&lt;property id=&quot;20300&quot; value=&quot;Slide 28 - &amp;quot;What’s the problem with this coding?&amp;quot;&quot;/&gt;&lt;property id=&quot;20307&quot; value=&quot;316&quot;/&gt;&lt;/object&gt;&lt;object type=&quot;3&quot; unique_id=&quot;42734&quot;&gt;&lt;property id=&quot;20148&quot; value=&quot;5&quot;/&gt;&lt;property id=&quot;20300&quot; value=&quot;Slide 30 - &amp;quot;Fixing V161115: Aesthetics  &amp;quot;&quot;/&gt;&lt;property id=&quot;20307&quot; value=&quot;489&quot;/&gt;&lt;/object&gt;&lt;object type=&quot;3&quot; unique_id=&quot;42735&quot;&gt;&lt;property id=&quot;20148&quot; value=&quot;5&quot;/&gt;&lt;property id=&quot;20300&quot; value=&quot;Slide 31 - &amp;quot;Fixing V161115: New Scale &amp;quot;&quot;/&gt;&lt;property id=&quot;20307&quot; value=&quot;490&quot;/&gt;&lt;/object&gt;&lt;object type=&quot;3&quot; unique_id=&quot;42736&quot;&gt;&lt;property id=&quot;20148&quot; value=&quot;5&quot;/&gt;&lt;property id=&quot;20300&quot; value=&quot;Slide 32 - &amp;quot;What do we know about the variable “healthy”?&amp;quot;&quot;/&gt;&lt;property id=&quot;20307&quot; value=&quot;491&quot;/&gt;&lt;/object&gt;&lt;object type=&quot;3&quot; unique_id=&quot;42737&quot;&gt;&lt;property id=&quot;20148&quot; value=&quot;5&quot;/&gt;&lt;property id=&quot;20300&quot; value=&quot;Slide 33 - &amp;quot;Recoding a Categorical Variable&amp;quot;&quot;/&gt;&lt;property id=&quot;20307&quot; value=&quot;320&quot;/&gt;&lt;/object&gt;&lt;object type=&quot;3&quot; unique_id=&quot;42738&quot;&gt;&lt;property id=&quot;20148&quot; value=&quot;5&quot;/&gt;&lt;property id=&quot;20300&quot; value=&quot;Slide 35 - &amp;quot;Lab Activity:&amp;quot;&quot;/&gt;&lt;property id=&quot;20307&quot; value=&quot;493&quot;/&gt;&lt;/object&gt;&lt;object type=&quot;3&quot; unique_id=&quot;42739&quot;&gt;&lt;property id=&quot;20148&quot; value=&quot;5&quot;/&gt;&lt;property id=&quot;20300&quot; value=&quot;Slide 36 - &amp;quot;Week 3 Lab&amp;quot;&quot;/&gt;&lt;property id=&quot;20307&quot; value=&quot;330&quot;/&gt;&lt;/object&gt;&lt;object type=&quot;3&quot; unique_id=&quot;42740&quot;&gt;&lt;property id=&quot;20148&quot; value=&quot;5&quot;/&gt;&lt;property id=&quot;20300&quot; value=&quot;Slide 37 - &amp;quot;Open R and dataset&amp;quot;&quot;/&gt;&lt;property id=&quot;20307&quot; value=&quot;494&quot;/&gt;&lt;/object&gt;&lt;object type=&quot;3&quot; unique_id=&quot;42741&quot;&gt;&lt;property id=&quot;20148&quot; value=&quot;5&quot;/&gt;&lt;property id=&quot;20300&quot; value=&quot;Slide 38 - &amp;quot;Types of Data &amp;amp; Levels of Measurement&amp;quot;&quot;/&gt;&lt;property id=&quot;20307&quot; value=&quot;500&quot;/&gt;&lt;/object&gt;&lt;object type=&quot;3&quot; unique_id=&quot;42742&quot;&gt;&lt;property id=&quot;20148&quot; value=&quot;5&quot;/&gt;&lt;property id=&quot;20300&quot; value=&quot;Slide 39 - &amp;quot;Levels of Measurement: Interval vs. Ratio&amp;quot;&quot;/&gt;&lt;property id=&quot;20307&quot; value=&quot;498&quot;/&gt;&lt;/object&gt;&lt;object type=&quot;3&quot; unique_id=&quot;42743&quot;&gt;&lt;property id=&quot;20148&quot; value=&quot;5&quot;/&gt;&lt;property id=&quot;20300&quot; value=&quot;Slide 40 - &amp;quot;Using Multiple Measures&amp;quot;&quot;/&gt;&lt;property id=&quot;20307&quot; value=&quot;496&quot;/&gt;&lt;/object&gt;&lt;object type=&quot;3&quot; unique_id=&quot;42744&quot;&gt;&lt;property id=&quot;20148&quot; value=&quot;5&quot;/&gt;&lt;property id=&quot;20300&quot; value=&quot;Slide 41 - &amp;quot;Index vs. Scale&amp;quot;&quot;/&gt;&lt;property id=&quot;20307&quot; value=&quot;327&quot;/&gt;&lt;/object&gt;&lt;object type=&quot;3&quot; unique_id=&quot;42745&quot;&gt;&lt;property id=&quot;20148&quot; value=&quot;5&quot;/&gt;&lt;property id=&quot;20300&quot; value=&quot;Slide 42 - &amp;quot;Validity &amp;amp; Reliability&amp;quot;&quot;/&gt;&lt;property id=&quot;20307&quot; value=&quot;499&quot;/&gt;&lt;/object&gt;&lt;object type=&quot;3&quot; unique_id=&quot;42746&quot;&gt;&lt;property id=&quot;20148&quot; value=&quot;5&quot;/&gt;&lt;property id=&quot;20300&quot; value=&quot;Slide 43&quot;/&gt;&lt;property id=&quot;20307&quot; value=&quot;512&quot;/&gt;&lt;/object&gt;&lt;object type=&quot;3&quot; unique_id=&quot;42747&quot;&gt;&lt;property id=&quot;20148&quot; value=&quot;5&quot;/&gt;&lt;property id=&quot;20300&quot; value=&quot;Slide 44&quot;/&gt;&lt;property id=&quot;20307&quot; value=&quot;513&quot;/&gt;&lt;/object&gt;&lt;object type=&quot;3&quot; unique_id=&quot;42748&quot;&gt;&lt;property id=&quot;20148&quot; value=&quot;5&quot;/&gt;&lt;property id=&quot;20300&quot; value=&quot;Slide 45 - &amp;quot;Example Index: Direction matters!&amp;quot;&quot;/&gt;&lt;property id=&quot;20307&quot; value=&quot;504&quot;/&gt;&lt;/object&gt;&lt;object type=&quot;3&quot; unique_id=&quot;42749&quot;&gt;&lt;property id=&quot;20148&quot; value=&quot;5&quot;/&gt;&lt;property id=&quot;20300&quot; value=&quot;Slide 46 - &amp;quot;Reverse Recoding&amp;quot;&quot;/&gt;&lt;property id=&quot;20307&quot; value=&quot;503&quot;/&gt;&lt;/object&gt;&lt;object type=&quot;3&quot; unique_id=&quot;42750&quot;&gt;&lt;property id=&quot;20148&quot; value=&quot;5&quot;/&gt;&lt;property id=&quot;20300&quot; value=&quot;Slide 47 - &amp;quot;V162211: Irish, Italians, Jewish and many other minorities overcame prejudice and worked their way up. Blacks shou&quot;/&gt;&lt;property id=&quot;20307&quot; value=&quot;519&quot;/&gt;&lt;/object&gt;&lt;object type=&quot;3&quot; unique_id=&quot;42751&quot;&gt;&lt;property id=&quot;20148&quot; value=&quot;5&quot;/&gt;&lt;property id=&quot;20300&quot; value=&quot;Slide 48 - &amp;quot;V162212: Generations of slavery and discrimination have created conditions that make it difficult for blacks to wo&quot;/&gt;&lt;property id=&quot;20307&quot; value=&quot;520&quot;/&gt;&lt;/object&gt;&lt;object type=&quot;3&quot; unique_id=&quot;42752&quot;&gt;&lt;property id=&quot;20148&quot; value=&quot;5&quot;/&gt;&lt;property id=&quot;20300&quot; value=&quot;Slide 49 - &amp;quot;Cronbach alpha reliability test&amp;quot;&quot;/&gt;&lt;property id=&quot;20307&quot; value=&quot;284&quot;/&gt;&lt;/object&gt;&lt;object type=&quot;3&quot; unique_id=&quot;42753&quot;&gt;&lt;property id=&quot;20148&quot; value=&quot;5&quot;/&gt;&lt;property id=&quot;20300&quot; value=&quot;Slide 50&quot;/&gt;&lt;property id=&quot;20307&quot; value=&quot;516&quot;/&gt;&lt;/object&gt;&lt;object type=&quot;3&quot; unique_id=&quot;42754&quot;&gt;&lt;property id=&quot;20148&quot; value=&quot;5&quot;/&gt;&lt;property id=&quot;20300&quot; value=&quot;Slide 51 - &amp;quot;pairs.panels()&amp;quot;&quot;/&gt;&lt;property id=&quot;20307&quot; value=&quot;517&quot;/&gt;&lt;/object&gt;&lt;object type=&quot;3&quot; unique_id=&quot;42755&quot;&gt;&lt;property id=&quot;20148&quot; value=&quot;5&quot;/&gt;&lt;property id=&quot;20300&quot; value=&quot;Slide 52 - &amp;quot;corPlot()&amp;quot;&quot;/&gt;&lt;property id=&quot;20307&quot; value=&quot;518&quot;/&gt;&lt;/object&gt;&lt;object type=&quot;3&quot; unique_id=&quot;42756&quot;&gt;&lt;property id=&quot;20148&quot; value=&quot;5&quot;/&gt;&lt;property id=&quot;20300&quot; value=&quot;Slide 53 - &amp;quot;Independent Practice&amp;quot;&quot;/&gt;&lt;property id=&quot;20307&quot; value=&quot;509&quot;/&gt;&lt;/object&gt;&lt;object type=&quot;3&quot; unique_id=&quot;42757&quot;&gt;&lt;property id=&quot;20148&quot; value=&quot;5&quot;/&gt;&lt;property id=&quot;20300&quot; value=&quot;Slide 54 - &amp;quot;Options if alpha coefficient is small:&amp;quot;&quot;/&gt;&lt;property id=&quot;20307&quot; value=&quot;280&quot;/&gt;&lt;/object&gt;&lt;object type=&quot;3&quot; unique_id=&quot;42758&quot;&gt;&lt;property id=&quot;20148&quot; value=&quot;5&quot;/&gt;&lt;property id=&quot;20300&quot; value=&quot;Slide 55 - &amp;quot;Assignment #1: Manipulating and Transforming Data &amp;quot;&quot;/&gt;&lt;property id=&quot;20307&quot; value=&quot;507&quot;/&gt;&lt;/object&gt;&lt;object type=&quot;3&quot; unique_id=&quot;42759&quot;&gt;&lt;property id=&quot;20148&quot; value=&quot;5&quot;/&gt;&lt;property id=&quot;20300&quot; value=&quot;Slide 56 - &amp;quot;Useful Functions and Packages &amp;quot;&quot;/&gt;&lt;property id=&quot;20307&quot; value=&quot;511&quot;/&gt;&lt;/object&gt;&lt;object type=&quot;3&quot; unique_id=&quot;43451&quot;&gt;&lt;property id=&quot;20148&quot; value=&quot;5&quot;/&gt;&lt;property id=&quot;20300&quot; value=&quot;Slide 3 - &amp;quot;Applied steps:&amp;quot;&quot;/&gt;&lt;property id=&quot;20307&quot; value=&quot;521&quot;/&gt;&lt;/object&gt;&lt;object type=&quot;3&quot; unique_id=&quot;43837&quot;&gt;&lt;property id=&quot;20148&quot; value=&quot;5&quot;/&gt;&lt;property id=&quot;20300&quot; value=&quot;Slide 12 - &amp;quot;Making RStudio Work: Install Packages, Set Workspace, Read Stata data&amp;quot;&quot;/&gt;&lt;property id=&quot;20307&quot; value=&quot;523&quot;/&gt;&lt;/object&gt;&lt;object type=&quot;3&quot; unique_id=&quot;43838&quot;&gt;&lt;property id=&quot;20148&quot; value=&quot;5&quot;/&gt;&lt;property id=&quot;20300&quot; value=&quot;Slide 13 - &amp;quot;Making RStudio Work: Install Packages, Set Workspace, Read Stata data&amp;quot;&quot;/&gt;&lt;property id=&quot;20307&quot; value=&quot;524&quot;/&gt;&lt;/object&gt;&lt;object type=&quot;3&quot; unique_id=&quot;43839&quot;&gt;&lt;property id=&quot;20148&quot; value=&quot;5&quot;/&gt;&lt;property id=&quot;20300&quot; value=&quot;Slide 15 - &amp;quot;Applied steps:&amp;quot;&quot;/&gt;&lt;property id=&quot;20307&quot; value=&quot;522&quot;/&gt;&lt;/object&gt;&lt;object type=&quot;3&quot; unique_id=&quot;44244&quot;&gt;&lt;property id=&quot;20148&quot; value=&quot;5&quot;/&gt;&lt;property id=&quot;20300&quot; value=&quot;Slide 20 - &amp;quot;Answer to exercise questions&amp;quot;&quot;/&gt;&lt;property id=&quot;20307&quot; value=&quot;525&quot;/&gt;&lt;/object&gt;&lt;/object&gt;&lt;object type=&quot;8&quot; unique_id=&quot;26089&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0DBADB99-1DF5-44E3-8DE1-FBC615CB5373}_12.png&quot;/&gt;&lt;left val=&quot;67&quot;/&gt;&lt;top val=&quot;69&quot;/&gt;&lt;width val=&quot;590&quot;/&gt;&lt;height val=&quot;120&quot;/&gt;&lt;hasText val=&quot;1&quot;/&gt;&lt;/Image&gt;&lt;/ThreeDShapeInfo&gt;"/>
  <p:tag name="PRESENTER_SHAPETEXTINFO" val="&lt;ShapeTextInfo&gt;&lt;TableIndex row=&quot;-1&quot; col=&quot;-1&quot;&gt;&lt;linesCount val=&quot;2&quot;/&gt;&lt;lineCharCount val=&quot;29&quot;/&gt;&lt;lineCharCount val=&quot;16&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4A5597BC-0554-4AED-BE3D-08779ECD8C02}_12.png&quot;/&gt;&lt;left val=&quot;79&quot;/&gt;&lt;top val=&quot;178&quot;/&gt;&lt;width val=&quot;550&quot;/&gt;&lt;height val=&quot;319&quot;/&gt;&lt;hasText val=&quot;1&quot;/&gt;&lt;/Image&gt;&lt;/ThreeDShapeInfo&gt;"/>
  <p:tag name="PRESENTER_SHAPETEXTINFO" val="&lt;ShapeTextInfo&gt;&lt;TableIndex row=&quot;-1&quot; col=&quot;-1&quot;&gt;&lt;linesCount val=&quot;9&quot;/&gt;&lt;lineCharCount val=&quot;42&quot;/&gt;&lt;lineCharCount val=&quot;1&quot;/&gt;&lt;lineCharCount val=&quot;3&quot;/&gt;&lt;lineCharCount val=&quot;1&quot;/&gt;&lt;lineCharCount val=&quot;45&quot;/&gt;&lt;lineCharCount val=&quot;19&quot;/&gt;&lt;lineCharCount val=&quot;7&quot;/&gt;&lt;lineCharCount val=&quot;3&quot;/&gt;&lt;lineCharCount val=&quot;3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3AC3FBB9-30FB-4CBE-A7F9-2BD36F2765F9}_15.png&quot;/&gt;&lt;left val=&quot;57&quot;/&gt;&lt;top val=&quot;58&quot;/&gt;&lt;width val=&quot;572&quot;/&gt;&lt;height val=&quot;76&quot;/&gt;&lt;hasText val=&quot;1&quot;/&gt;&lt;/Image&gt;&lt;/ThreeDShapeInfo&gt;"/>
  <p:tag name="PRESENTER_SHAPETEXTINFO" val="&lt;ShapeTextInfo&gt;&lt;TableIndex row=&quot;-1&quot; col=&quot;-1&quot;&gt;&lt;linesCount val=&quot;1&quot;/&gt;&lt;lineCharCount val=&quot;3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HTML_SHAPEINFO" val="&lt;SlideThumbPath val=&quot;Slide52.PNG&quot;/&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B879AC79-57C7-49CF-81D4-A5FDD809FC0F}_52.png&quot;/&gt;&lt;left val=&quot;38&quot;/&gt;&lt;top val=&quot;40&quot;/&gt;&lt;width val=&quot;692&quot;/&gt;&lt;height val=&quot;120&quot;/&gt;&lt;hasText val=&quot;1&quot;/&gt;&lt;/Image&gt;&lt;/ThreeDShapeInfo&gt;"/>
  <p:tag name="PRESENTER_SHAPETEXTINFO" val="&lt;ShapeTextInfo&gt;&lt;TableIndex row=&quot;-1&quot; col=&quot;-1&quot;&gt;&lt;linesCount val=&quot;2&quot;/&gt;&lt;lineCharCount val=&quot;37&quot;/&gt;&lt;lineCharCount val=&quot;1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mstavr3\AppData\Local\Temp\PR\data\asimages\{A194D9D9-C450-4BF2-9725-6D73D1E87705}_52.png&quot;/&gt;&lt;left val=&quot;51&quot;/&gt;&lt;top val=&quot;167&quot;/&gt;&lt;width val=&quot;679&quot;/&gt;&lt;height val=&quot;308&quot;/&gt;&lt;hasText val=&quot;1&quot;/&gt;&lt;/Image&gt;&lt;/ThreeDShapeInfo&gt;"/>
  <p:tag name="PRESENTER_SHAPETEXTINFO" val="&lt;ShapeTextInfo&gt;&lt;TableIndex row=&quot;-1&quot; col=&quot;-1&quot;&gt;&lt;linesCount val=&quot;2&quot;/&gt;&lt;lineCharCount val=&quot;47&quot;/&gt;&lt;lineCharCount val=&quot;47&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BE8CDA05-F616-4C4F-9932-E88CE97AB0CE}_2.png&quot;/&gt;&lt;left val=&quot;64&quot;/&gt;&lt;top val=&quot;80&quot;/&gt;&lt;width val=&quot;570&quot;/&gt;&lt;height val=&quot;111&quot;/&gt;&lt;hasText val=&quot;1&quot;/&gt;&lt;/Image&gt;&lt;/ThreeDShapeInfo&gt;"/>
  <p:tag name="PRESENTER_SHAPETEXTINFO" val="&lt;ShapeTextInfo&gt;&lt;TableIndex row=&quot;-1&quot; col=&quot;-1&quot;&gt;&lt;linesCount val=&quot;1&quot;/&gt;&lt;lineCharCount val=&quot;4&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7A4B68A5-207C-4F08-9A34-C2A1F95D37A3}_2.png&quot;/&gt;&lt;left val=&quot;81&quot;/&gt;&lt;top val=&quot;178&quot;/&gt;&lt;width val=&quot;534&quot;/&gt;&lt;height val=&quot;280&quot;/&gt;&lt;hasText val=&quot;1&quot;/&gt;&lt;/Image&gt;&lt;/ThreeDShapeInfo&gt;"/>
  <p:tag name="PRESENTER_SHAPETEXTINFO" val="&lt;ShapeTextInfo&gt;&lt;TableIndex row=&quot;-1&quot; col=&quot;-1&quot;&gt;&lt;linesCount val=&quot;3&quot;/&gt;&lt;lineCharCount val=&quot;13&quot;/&gt;&lt;lineCharCount val=&quot;28&quot;/&gt;&lt;lineCharCount val=&quot;1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106FDEFA-2FED-492F-8B07-955E7A5E35F6}_10.png&quot;/&gt;&lt;left val=&quot;66&quot;/&gt;&lt;top val=&quot;35&quot;/&gt;&lt;width val=&quot;571&quot;/&gt;&lt;height val=&quot;111&quot;/&gt;&lt;hasText val=&quot;1&quot;/&gt;&lt;/Image&gt;&lt;/ThreeDShapeInfo&gt;"/>
  <p:tag name="PRESENTER_SHAPETEXTINFO" val="&lt;ShapeTextInfo&gt;&lt;TableIndex row=&quot;-1&quot; col=&quot;-1&quot;&gt;&lt;linesCount val=&quot;1&quot;/&gt;&lt;lineCharCount val=&quot;23&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AEECFF29-AEB8-4745-B3EE-2494B188832C}_10.png&quot;/&gt;&lt;left val=&quot;59&quot;/&gt;&lt;top val=&quot;121&quot;/&gt;&lt;width val=&quot;617&quot;/&gt;&lt;height val=&quot;382&quot;/&gt;&lt;hasText val=&quot;1&quot;/&gt;&lt;/Image&gt;&lt;/ThreeDShapeInfo&gt;"/>
  <p:tag name="PRESENTER_SHAPETEXTINFO" val="&lt;ShapeTextInfo&gt;&lt;TableIndex row=&quot;-1&quot; col=&quot;-1&quot;&gt;&lt;linesCount val=&quot;7&quot;/&gt;&lt;lineCharCount val=&quot;46&quot;/&gt;&lt;lineCharCount val=&quot;7&quot;/&gt;&lt;lineCharCount val=&quot;43&quot;/&gt;&lt;lineCharCount val=&quot;42&quot;/&gt;&lt;lineCharCount val=&quot;47&quot;/&gt;&lt;lineCharCount val=&quot;48&quot;/&gt;&lt;lineCharCount val=&quot;46&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Admin\AppData\Local\Temp\PR\data\asimages\{CECA46F9-AC7B-467A-8939-44A9F3CD81E1}_11.png&quot;/&gt;&lt;left val=&quot;67&quot;/&gt;&lt;top val=&quot;67&quot;/&gt;&lt;width val=&quot;568&quot;/&gt;&lt;height val=&quot;76&quot;/&gt;&lt;hasText val=&quot;1&quot;/&gt;&lt;/Image&gt;&lt;/ThreeDShapeInfo&gt;"/>
  <p:tag name="PRESENTER_SHAPETEXTINFO" val="&lt;ShapeTextInfo&gt;&lt;TableIndex row=&quot;-1&quot; col=&quot;-1&quot;&gt;&lt;linesCount val=&quot;1&quot;/&gt;&lt;lineCharCount val=&quot;22&quot;/&gt;&lt;/TableIndex&gt;&lt;/ShapeTextInfo&gt;"/>
</p:tagLst>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86168</TotalTime>
  <Words>14350</Words>
  <Application>Microsoft Office PowerPoint</Application>
  <PresentationFormat>Widescreen</PresentationFormat>
  <Paragraphs>1390</Paragraphs>
  <Slides>187</Slides>
  <Notes>115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187</vt:i4>
      </vt:variant>
    </vt:vector>
  </HeadingPairs>
  <TitlesOfParts>
    <vt:vector size="204" baseType="lpstr">
      <vt:lpstr>Arial</vt:lpstr>
      <vt:lpstr>Calibri</vt:lpstr>
      <vt:lpstr>Calibri Light</vt:lpstr>
      <vt:lpstr>Cambria Math</vt:lpstr>
      <vt:lpstr>Consolas</vt:lpstr>
      <vt:lpstr>franklin-gothic-urw</vt:lpstr>
      <vt:lpstr>inherit</vt:lpstr>
      <vt:lpstr>LMRoman10-Regular-Identity-H</vt:lpstr>
      <vt:lpstr>Montserrat-Light</vt:lpstr>
      <vt:lpstr>Proxima Nova</vt:lpstr>
      <vt:lpstr>PT Serif</vt:lpstr>
      <vt:lpstr>Segoe UI</vt:lpstr>
      <vt:lpstr>Segoe UI Semilight</vt:lpstr>
      <vt:lpstr>Symbol</vt:lpstr>
      <vt:lpstr>Times New Roman</vt:lpstr>
      <vt:lpstr>Wingdings</vt:lpstr>
      <vt:lpstr>Retrospect</vt:lpstr>
      <vt:lpstr>PPOL 105: Programing &amp; Data Analysis for Public Policy</vt:lpstr>
      <vt:lpstr>Week 1: Introduction</vt:lpstr>
      <vt:lpstr>Syllabus</vt:lpstr>
      <vt:lpstr>Excel is Free through UIC</vt:lpstr>
      <vt:lpstr>Goals for the Course</vt:lpstr>
      <vt:lpstr>Framing</vt:lpstr>
      <vt:lpstr>Misuse of Statistics </vt:lpstr>
      <vt:lpstr>PowerPoint Presentation</vt:lpstr>
      <vt:lpstr>Avoiding bad graphs</vt:lpstr>
      <vt:lpstr>Measurements Matter</vt:lpstr>
      <vt:lpstr>Example – Water Usage</vt:lpstr>
      <vt:lpstr>Discussion</vt:lpstr>
      <vt:lpstr>PowerPoint Presentation</vt:lpstr>
      <vt:lpstr>Data Sources</vt:lpstr>
      <vt:lpstr>PowerPoint Presentation</vt:lpstr>
      <vt:lpstr>PowerPoint Presentation</vt:lpstr>
      <vt:lpstr>Accessing Public Data</vt:lpstr>
      <vt:lpstr>Opening data in Excel</vt:lpstr>
      <vt:lpstr>Files in Excel</vt:lpstr>
      <vt:lpstr>Chicago and WID example</vt:lpstr>
      <vt:lpstr>Download Chicago Traffic Accident Data</vt:lpstr>
      <vt:lpstr>PowerPoint Presentation</vt:lpstr>
      <vt:lpstr>PowerPoint Presentation</vt:lpstr>
      <vt:lpstr>PowerPoint Presentation</vt:lpstr>
      <vt:lpstr>Complete Handout before Leaving</vt:lpstr>
      <vt:lpstr>Week 2</vt:lpstr>
      <vt:lpstr>Data Management</vt:lpstr>
      <vt:lpstr>Data Structure</vt:lpstr>
      <vt:lpstr>PowerPoint Presentation</vt:lpstr>
      <vt:lpstr>Wide vs. Long Format</vt:lpstr>
      <vt:lpstr>PowerPoint Presentation</vt:lpstr>
      <vt:lpstr>Messy Examples</vt:lpstr>
      <vt:lpstr>Example</vt:lpstr>
      <vt:lpstr>Excel Tables</vt:lpstr>
      <vt:lpstr>PowerPoint Presentation</vt:lpstr>
      <vt:lpstr>Pivot Tables &amp; Pivot Charts</vt:lpstr>
      <vt:lpstr>PowerPoint Presentation</vt:lpstr>
      <vt:lpstr>PowerPoint Presentation</vt:lpstr>
      <vt:lpstr>Data Cleaning</vt:lpstr>
      <vt:lpstr>Common errors in datasets</vt:lpstr>
      <vt:lpstr>Download Chicago Traffic Accident Data</vt:lpstr>
      <vt:lpstr>PowerPoint Presentation</vt:lpstr>
      <vt:lpstr>PowerPoint Presentation</vt:lpstr>
      <vt:lpstr>Descriptive Statistics</vt:lpstr>
      <vt:lpstr>Exploratory Graphs</vt:lpstr>
      <vt:lpstr>Explanatory Graphs</vt:lpstr>
      <vt:lpstr>Descriptive Statistics Practice</vt:lpstr>
      <vt:lpstr>Chicago Traffic Accidents</vt:lpstr>
      <vt:lpstr>When did people have an accident?</vt:lpstr>
      <vt:lpstr>What were the posted speed limits?</vt:lpstr>
      <vt:lpstr>PowerPoint Presentation</vt:lpstr>
      <vt:lpstr>Horizontal Bar Graphs</vt:lpstr>
      <vt:lpstr>Cleaning Data</vt:lpstr>
      <vt:lpstr>Separating Cell Information</vt:lpstr>
      <vt:lpstr>Combining Cells in Excel</vt:lpstr>
      <vt:lpstr>Inferential Statistics (PPOL 205)</vt:lpstr>
      <vt:lpstr>Week 3</vt:lpstr>
      <vt:lpstr>Recap of Last Two Weeks</vt:lpstr>
      <vt:lpstr>Categorical Variables</vt:lpstr>
      <vt:lpstr>Numeric Variables</vt:lpstr>
      <vt:lpstr>Types of Variables</vt:lpstr>
      <vt:lpstr>Variation</vt:lpstr>
      <vt:lpstr>Appropriate statistics for describing variables</vt:lpstr>
      <vt:lpstr>Texas Winter Storm</vt:lpstr>
      <vt:lpstr>PowerPoint Presentation</vt:lpstr>
      <vt:lpstr>PowerPoint Presentation</vt:lpstr>
      <vt:lpstr>Central Tendency</vt:lpstr>
      <vt:lpstr>Measuring the Middle</vt:lpstr>
      <vt:lpstr>Dispersion and Deviation</vt:lpstr>
      <vt:lpstr>Boxplots</vt:lpstr>
      <vt:lpstr>Central Limit Theorem</vt:lpstr>
      <vt:lpstr>Central Limit Theorem</vt:lpstr>
      <vt:lpstr>PowerPoint Presentation</vt:lpstr>
      <vt:lpstr>PowerPoint Presentation</vt:lpstr>
      <vt:lpstr>PowerPoint Presentation</vt:lpstr>
      <vt:lpstr>PowerPoint Presentation</vt:lpstr>
      <vt:lpstr>PowerPoint Presentation</vt:lpstr>
      <vt:lpstr>PowerPoint Presentation</vt:lpstr>
      <vt:lpstr>Preferences of spending on defense by gender </vt:lpstr>
      <vt:lpstr>Preferences for Spending on Defense for Democrats and Republicans</vt:lpstr>
      <vt:lpstr>Practice Questions</vt:lpstr>
      <vt:lpstr>Research Question: V161178 vs. V161181</vt:lpstr>
      <vt:lpstr>PowerPoint Presentation</vt:lpstr>
      <vt:lpstr>PowerPoint Presentation</vt:lpstr>
      <vt:lpstr>Week 4 – Calculating Change </vt:lpstr>
      <vt:lpstr>PowerPoint Presentation</vt:lpstr>
      <vt:lpstr>PowerPoint Presentation</vt:lpstr>
      <vt:lpstr>Cleaning Dates</vt:lpstr>
      <vt:lpstr>Calculating Change</vt:lpstr>
      <vt:lpstr>Percentage vs. Percentage Points</vt:lpstr>
      <vt:lpstr>Percentages</vt:lpstr>
      <vt:lpstr>PowerPoint Presentation</vt:lpstr>
      <vt:lpstr>Meaningful Comparisons</vt:lpstr>
      <vt:lpstr>Relative Risk</vt:lpstr>
      <vt:lpstr>PowerPoint Presentation</vt:lpstr>
      <vt:lpstr>PowerPoint Presentation</vt:lpstr>
      <vt:lpstr>Lab </vt:lpstr>
      <vt:lpstr>Wednesday Lab</vt:lpstr>
      <vt:lpstr>PowerPoint Presentation</vt:lpstr>
      <vt:lpstr>Creating Variables</vt:lpstr>
      <vt:lpstr>Index and Scales</vt:lpstr>
      <vt:lpstr>Unit of Analysis</vt:lpstr>
      <vt:lpstr>Correlation </vt:lpstr>
      <vt:lpstr>PowerPoint Presentation</vt:lpstr>
      <vt:lpstr>PowerPoint Presentation</vt:lpstr>
      <vt:lpstr>Correlation</vt:lpstr>
      <vt:lpstr>Correlation</vt:lpstr>
      <vt:lpstr>PowerPoint Presentation</vt:lpstr>
      <vt:lpstr>Examples of curvilinear relationships:</vt:lpstr>
      <vt:lpstr>Strength of correlation or relationship</vt:lpstr>
      <vt:lpstr>What affects the strength of a relationship?</vt:lpstr>
      <vt:lpstr>PowerPoint Presentation</vt:lpstr>
      <vt:lpstr>Correlation versus regression:</vt:lpstr>
      <vt:lpstr>Standardardized coefficient</vt:lpstr>
      <vt:lpstr>Using Multiple Measures</vt:lpstr>
      <vt:lpstr>Index vs. Scale</vt:lpstr>
      <vt:lpstr>Validity &amp; Reliability</vt:lpstr>
      <vt:lpstr>Government Trust Index (excel</vt:lpstr>
      <vt:lpstr>Data Visualization</vt:lpstr>
      <vt:lpstr>Summary Tables</vt:lpstr>
      <vt:lpstr>Good and Bad examples</vt:lpstr>
      <vt:lpstr>Create multiple graphs from the same data</vt:lpstr>
      <vt:lpstr>Merging and Common Identifiers</vt:lpstr>
      <vt:lpstr>Vlookup()</vt:lpstr>
      <vt:lpstr>Dashboards and Communicating Information</vt:lpstr>
      <vt:lpstr>PowerPoint Presentation</vt:lpstr>
      <vt:lpstr>PPOL 105: Intro to R</vt:lpstr>
      <vt:lpstr>Installing R and RStudio</vt:lpstr>
      <vt:lpstr>PowerPoint Presentation</vt:lpstr>
      <vt:lpstr>PowerPoint Presentation</vt:lpstr>
      <vt:lpstr>Open Datafile</vt:lpstr>
      <vt:lpstr>PowerPoint Presentation</vt:lpstr>
      <vt:lpstr>Making RStudio Work: Install Packages</vt:lpstr>
      <vt:lpstr>You can also use menus to important data files:</vt:lpstr>
      <vt:lpstr>Types of Objects: Vectors, Matrices, and Data Frames</vt:lpstr>
      <vt:lpstr>Types of Data &amp; Levels of Measurement</vt:lpstr>
      <vt:lpstr>Levels of Measurement: Interval vs. Ratio</vt:lpstr>
      <vt:lpstr>Factors, Levels, Values, and Labels</vt:lpstr>
      <vt:lpstr>PowerPoint Presentation</vt:lpstr>
      <vt:lpstr>dplyr</vt:lpstr>
      <vt:lpstr>Slides below were originally done using $ coding. Remake with dplyr() code</vt:lpstr>
      <vt:lpstr>Useful Functions and Packages </vt:lpstr>
      <vt:lpstr>Create a Smaller Dataset: Subset Data</vt:lpstr>
      <vt:lpstr>Defining Missing Values = NA in R</vt:lpstr>
      <vt:lpstr>Recoding a Categorical Variable</vt:lpstr>
      <vt:lpstr>Descriptive Statistics in R</vt:lpstr>
      <vt:lpstr>Look at a Variable: V161115</vt:lpstr>
      <vt:lpstr>Attributes: V161115</vt:lpstr>
      <vt:lpstr>Frequencies: V161115</vt:lpstr>
      <vt:lpstr>Example from a codebook:</vt:lpstr>
      <vt:lpstr>Which responses are coded as missing for V161115?</vt:lpstr>
      <vt:lpstr>Reverse Coding and Change Scale</vt:lpstr>
      <vt:lpstr>What’s the problem with this coding?</vt:lpstr>
      <vt:lpstr>Fixing V161115: Aesthetics  </vt:lpstr>
      <vt:lpstr>Fixing V161115: New Scale </vt:lpstr>
      <vt:lpstr>Creating Indices</vt:lpstr>
      <vt:lpstr>Example Index in R: Racial Resentment (ANES 2016)</vt:lpstr>
      <vt:lpstr>Scales: Direction Matters!</vt:lpstr>
      <vt:lpstr>Reverse Recoding</vt:lpstr>
      <vt:lpstr>V162211: Irish, Italians, Jewish and many other minorities overcame prejudice and worked their way up. Blacks should do the same without any special favors.    =&gt; Strongly Agree = most racist</vt:lpstr>
      <vt:lpstr>Another way to recode ANES$resent1 that has labels</vt:lpstr>
      <vt:lpstr>V162212: Generations of slavery and discrimination have created conditions that make it difficult for blacks to work their way out of the lower class.    =&gt; Strongly Agree = least racist</vt:lpstr>
      <vt:lpstr>Example Index: Racial Resentment Variables</vt:lpstr>
      <vt:lpstr>Cronbach alpha reliability test</vt:lpstr>
      <vt:lpstr>PowerPoint Presentation</vt:lpstr>
      <vt:lpstr>Options if alpha coefficient is small:</vt:lpstr>
      <vt:lpstr>PowerPoint Presentation</vt:lpstr>
      <vt:lpstr>Lab Activity: Government Trust</vt:lpstr>
      <vt:lpstr>Government Trust Index</vt:lpstr>
      <vt:lpstr>How to obtain descriptive statistics</vt:lpstr>
      <vt:lpstr>Recoding Variables</vt:lpstr>
      <vt:lpstr>Create a Binary Variable from Categorical</vt:lpstr>
      <vt:lpstr>Create a Binary Variable from Categorical</vt:lpstr>
      <vt:lpstr>Consolidating a Variable’s Categories</vt:lpstr>
      <vt:lpstr>Comparing Groups so far…. </vt:lpstr>
      <vt:lpstr>Comparing Groups so far…. </vt:lpstr>
      <vt:lpstr>Frequencies with percentages</vt:lpstr>
      <vt:lpstr>Central Tendency &amp; Variance in R</vt:lpstr>
      <vt:lpstr>Comparing Variables</vt:lpstr>
      <vt:lpstr>PowerPoint Presentation</vt:lpstr>
      <vt:lpstr>PowerPoint Presentation</vt:lpstr>
      <vt:lpstr>Example: Correlation between feeling thermometers between feeling thermometer rating of mayor and local city police (0-100)</vt:lpstr>
      <vt:lpstr> The base function for correlations in R is simply cor() followed by the y and x variables.</vt:lpstr>
      <vt:lpstr>Data visualization</vt:lpstr>
      <vt:lpstr>PowerPoint Presentation</vt:lpstr>
      <vt:lpstr>PowerPoint Presentation</vt:lpstr>
      <vt:lpstr>Data Visualization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Holbrook, Allyson L.</dc:creator>
  <cp:lastModifiedBy>Wilbur, Alea Ann</cp:lastModifiedBy>
  <cp:revision>465</cp:revision>
  <dcterms:created xsi:type="dcterms:W3CDTF">2019-08-14T15:01:52Z</dcterms:created>
  <dcterms:modified xsi:type="dcterms:W3CDTF">2021-07-06T21:41:56Z</dcterms:modified>
</cp:coreProperties>
</file>